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 id="2147483684" r:id="rId7"/>
    <p:sldMasterId id="214748368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embeddedFontLst>
    <p:embeddedFont>
      <p:font typeface="Roboto"/>
      <p:regular r:id="rId68"/>
      <p:bold r:id="rId69"/>
      <p:italic r:id="rId70"/>
      <p:boldItalic r:id="rId71"/>
    </p:embeddedFont>
    <p:embeddedFont>
      <p:font typeface="Content"/>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A440D3-D2AD-46CD-8300-C8DA63204A6C}">
  <a:tblStyle styleId="{D8A440D3-D2AD-46CD-8300-C8DA63204A6C}"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Content-bold.fntdata"/><Relationship Id="rId72" Type="http://schemas.openxmlformats.org/officeDocument/2006/relationships/font" Target="fonts/Content-regular.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font" Target="fonts/Roboto-regular.fntdata"/><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Roboto-bold.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59aa7eb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59aa7eb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59aa7ebe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59aa7ebe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grpSp>
        <p:nvGrpSpPr>
          <p:cNvPr id="97" name="Google Shape;97;p16"/>
          <p:cNvGrpSpPr/>
          <p:nvPr/>
        </p:nvGrpSpPr>
        <p:grpSpPr>
          <a:xfrm>
            <a:off x="6098378" y="5"/>
            <a:ext cx="3045625" cy="2030570"/>
            <a:chOff x="6098378" y="5"/>
            <a:chExt cx="3045625" cy="2030570"/>
          </a:xfrm>
        </p:grpSpPr>
        <p:sp>
          <p:nvSpPr>
            <p:cNvPr id="98" name="Google Shape;98;p1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6"/>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6"/>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04" name="Google Shape;104;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05" name="Google Shape;105;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 name="Shape 106"/>
        <p:cNvGrpSpPr/>
        <p:nvPr/>
      </p:nvGrpSpPr>
      <p:grpSpPr>
        <a:xfrm>
          <a:off x="0" y="0"/>
          <a:ext cx="0" cy="0"/>
          <a:chOff x="0" y="0"/>
          <a:chExt cx="0" cy="0"/>
        </a:xfrm>
      </p:grpSpPr>
      <p:grpSp>
        <p:nvGrpSpPr>
          <p:cNvPr id="107" name="Google Shape;107;p17"/>
          <p:cNvGrpSpPr/>
          <p:nvPr/>
        </p:nvGrpSpPr>
        <p:grpSpPr>
          <a:xfrm>
            <a:off x="6098378" y="5"/>
            <a:ext cx="3045625" cy="2030570"/>
            <a:chOff x="6098378" y="5"/>
            <a:chExt cx="3045625" cy="2030570"/>
          </a:xfrm>
        </p:grpSpPr>
        <p:sp>
          <p:nvSpPr>
            <p:cNvPr id="108" name="Google Shape;108;p17"/>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7"/>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7"/>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p17"/>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14" name="Google Shape;114;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grpSp>
        <p:nvGrpSpPr>
          <p:cNvPr id="116" name="Google Shape;116;p18"/>
          <p:cNvGrpSpPr/>
          <p:nvPr/>
        </p:nvGrpSpPr>
        <p:grpSpPr>
          <a:xfrm>
            <a:off x="0" y="3903669"/>
            <a:ext cx="9144000" cy="1239925"/>
            <a:chOff x="0" y="3903669"/>
            <a:chExt cx="9144000" cy="1239925"/>
          </a:xfrm>
        </p:grpSpPr>
        <p:sp>
          <p:nvSpPr>
            <p:cNvPr id="117" name="Google Shape;117;p18"/>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8"/>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8"/>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8"/>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1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3" name="Google Shape;123;p1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4" name="Google Shape;12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grpSp>
        <p:nvGrpSpPr>
          <p:cNvPr id="128" name="Google Shape;128;p20"/>
          <p:cNvGrpSpPr/>
          <p:nvPr/>
        </p:nvGrpSpPr>
        <p:grpSpPr>
          <a:xfrm>
            <a:off x="6098378" y="5"/>
            <a:ext cx="3045625" cy="2030570"/>
            <a:chOff x="6098378" y="5"/>
            <a:chExt cx="3045625" cy="2030570"/>
          </a:xfrm>
        </p:grpSpPr>
        <p:sp>
          <p:nvSpPr>
            <p:cNvPr id="129" name="Google Shape;129;p2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0"/>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35" name="Google Shape;135;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8" name="Google Shape;138;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39" name="Google Shape;139;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40" name="Google Shape;140;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23"/>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47" name="Google Shape;14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8" name="Shape 148"/>
        <p:cNvGrpSpPr/>
        <p:nvPr/>
      </p:nvGrpSpPr>
      <p:grpSpPr>
        <a:xfrm>
          <a:off x="0" y="0"/>
          <a:ext cx="0" cy="0"/>
          <a:chOff x="0" y="0"/>
          <a:chExt cx="0" cy="0"/>
        </a:xfrm>
      </p:grpSpPr>
      <p:sp>
        <p:nvSpPr>
          <p:cNvPr id="149" name="Google Shape;149;p24"/>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2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51" name="Google Shape;15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2" name="Google Shape;15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3" name="Google Shape;15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54" name="Google Shape;15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2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8" name="Shape 158"/>
        <p:cNvGrpSpPr/>
        <p:nvPr/>
      </p:nvGrpSpPr>
      <p:grpSpPr>
        <a:xfrm>
          <a:off x="0" y="0"/>
          <a:ext cx="0" cy="0"/>
          <a:chOff x="0" y="0"/>
          <a:chExt cx="0" cy="0"/>
        </a:xfrm>
      </p:grpSpPr>
      <p:grpSp>
        <p:nvGrpSpPr>
          <p:cNvPr id="159" name="Google Shape;159;p26"/>
          <p:cNvGrpSpPr/>
          <p:nvPr/>
        </p:nvGrpSpPr>
        <p:grpSpPr>
          <a:xfrm>
            <a:off x="6098378" y="5"/>
            <a:ext cx="3045625" cy="2030570"/>
            <a:chOff x="6098378" y="5"/>
            <a:chExt cx="3045625" cy="2030570"/>
          </a:xfrm>
        </p:grpSpPr>
        <p:sp>
          <p:nvSpPr>
            <p:cNvPr id="160" name="Google Shape;160;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6"/>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6"/>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2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66" name="Google Shape;166;p2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167" name="Google Shape;167;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2" name="Shape 172"/>
        <p:cNvGrpSpPr/>
        <p:nvPr/>
      </p:nvGrpSpPr>
      <p:grpSpPr>
        <a:xfrm>
          <a:off x="0" y="0"/>
          <a:ext cx="0" cy="0"/>
          <a:chOff x="0" y="0"/>
          <a:chExt cx="0" cy="0"/>
        </a:xfrm>
      </p:grpSpPr>
      <p:sp>
        <p:nvSpPr>
          <p:cNvPr id="173" name="Google Shape;173;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4" name="Google Shape;174;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5" name="Google Shape;17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 name="Google Shape;178;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9" name="Google Shape;17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2" name="Google Shape;18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5" name="Google Shape;185;p3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6" name="Google Shape;186;p3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7" name="Google Shape;18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0" name="Google Shape;19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3" name="Google Shape;193;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94" name="Google Shape;19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5" name="Shape 195"/>
        <p:cNvGrpSpPr/>
        <p:nvPr/>
      </p:nvGrpSpPr>
      <p:grpSpPr>
        <a:xfrm>
          <a:off x="0" y="0"/>
          <a:ext cx="0" cy="0"/>
          <a:chOff x="0" y="0"/>
          <a:chExt cx="0" cy="0"/>
        </a:xfrm>
      </p:grpSpPr>
      <p:sp>
        <p:nvSpPr>
          <p:cNvPr id="196" name="Google Shape;196;p3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7" name="Google Shape;19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 name="Shape 198"/>
        <p:cNvGrpSpPr/>
        <p:nvPr/>
      </p:nvGrpSpPr>
      <p:grpSpPr>
        <a:xfrm>
          <a:off x="0" y="0"/>
          <a:ext cx="0" cy="0"/>
          <a:chOff x="0" y="0"/>
          <a:chExt cx="0" cy="0"/>
        </a:xfrm>
      </p:grpSpPr>
      <p:sp>
        <p:nvSpPr>
          <p:cNvPr id="199" name="Google Shape;199;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1" name="Google Shape;201;p3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2" name="Google Shape;202;p3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3" name="Google Shape;20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4" name="Shape 204"/>
        <p:cNvGrpSpPr/>
        <p:nvPr/>
      </p:nvGrpSpPr>
      <p:grpSpPr>
        <a:xfrm>
          <a:off x="0" y="0"/>
          <a:ext cx="0" cy="0"/>
          <a:chOff x="0" y="0"/>
          <a:chExt cx="0" cy="0"/>
        </a:xfrm>
      </p:grpSpPr>
      <p:sp>
        <p:nvSpPr>
          <p:cNvPr id="205" name="Google Shape;205;p3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06" name="Google Shape;20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7" name="Shape 207"/>
        <p:cNvGrpSpPr/>
        <p:nvPr/>
      </p:nvGrpSpPr>
      <p:grpSpPr>
        <a:xfrm>
          <a:off x="0" y="0"/>
          <a:ext cx="0" cy="0"/>
          <a:chOff x="0" y="0"/>
          <a:chExt cx="0" cy="0"/>
        </a:xfrm>
      </p:grpSpPr>
      <p:sp>
        <p:nvSpPr>
          <p:cNvPr id="208" name="Google Shape;208;p3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9" name="Google Shape;209;p3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10" name="Google Shape;21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1" name="Shape 211"/>
        <p:cNvGrpSpPr/>
        <p:nvPr/>
      </p:nvGrpSpPr>
      <p:grpSpPr>
        <a:xfrm>
          <a:off x="0" y="0"/>
          <a:ext cx="0" cy="0"/>
          <a:chOff x="0" y="0"/>
          <a:chExt cx="0" cy="0"/>
        </a:xfrm>
      </p:grpSpPr>
      <p:sp>
        <p:nvSpPr>
          <p:cNvPr id="212" name="Google Shape;21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5"/>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p:txBody>
      </p:sp>
      <p:sp>
        <p:nvSpPr>
          <p:cNvPr id="29" name="Google Shape;29;p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1800"/>
              <a:buNone/>
              <a:defRPr sz="1800">
                <a:solidFill>
                  <a:srgbClr val="888888"/>
                </a:solidFill>
              </a:defRPr>
            </a:lvl1pPr>
            <a:lvl2pPr indent="-228600" lvl="1" marL="914400" algn="l">
              <a:lnSpc>
                <a:spcPct val="90000"/>
              </a:lnSpc>
              <a:spcBef>
                <a:spcPts val="500"/>
              </a:spcBef>
              <a:spcAft>
                <a:spcPts val="0"/>
              </a:spcAft>
              <a:buClr>
                <a:srgbClr val="888888"/>
              </a:buClr>
              <a:buSzPts val="1500"/>
              <a:buNone/>
              <a:defRPr sz="1500">
                <a:solidFill>
                  <a:srgbClr val="888888"/>
                </a:solidFill>
              </a:defRPr>
            </a:lvl2pPr>
            <a:lvl3pPr indent="-228600" lvl="2" marL="1371600" algn="l">
              <a:lnSpc>
                <a:spcPct val="90000"/>
              </a:lnSpc>
              <a:spcBef>
                <a:spcPts val="500"/>
              </a:spcBef>
              <a:spcAft>
                <a:spcPts val="0"/>
              </a:spcAft>
              <a:buClr>
                <a:srgbClr val="888888"/>
              </a:buClr>
              <a:buSzPts val="1350"/>
              <a:buNone/>
              <a:defRPr sz="1350">
                <a:solidFill>
                  <a:srgbClr val="888888"/>
                </a:solidFill>
              </a:defRPr>
            </a:lvl3pPr>
            <a:lvl4pPr indent="-228600" lvl="3" marL="1828800" algn="l">
              <a:lnSpc>
                <a:spcPct val="90000"/>
              </a:lnSpc>
              <a:spcBef>
                <a:spcPts val="500"/>
              </a:spcBef>
              <a:spcAft>
                <a:spcPts val="0"/>
              </a:spcAft>
              <a:buClr>
                <a:srgbClr val="888888"/>
              </a:buClr>
              <a:buSzPts val="1200"/>
              <a:buNone/>
              <a:defRPr sz="1200">
                <a:solidFill>
                  <a:srgbClr val="888888"/>
                </a:solidFill>
              </a:defRPr>
            </a:lvl4pPr>
            <a:lvl5pPr indent="-228600" lvl="4" marL="2286000" algn="l">
              <a:lnSpc>
                <a:spcPct val="90000"/>
              </a:lnSpc>
              <a:spcBef>
                <a:spcPts val="500"/>
              </a:spcBef>
              <a:spcAft>
                <a:spcPts val="0"/>
              </a:spcAft>
              <a:buClr>
                <a:srgbClr val="888888"/>
              </a:buClr>
              <a:buSzPts val="1200"/>
              <a:buNone/>
              <a:defRPr sz="1200">
                <a:solidFill>
                  <a:srgbClr val="888888"/>
                </a:solidFill>
              </a:defRPr>
            </a:lvl5pPr>
            <a:lvl6pPr indent="-228600" lvl="5" marL="2743200" algn="l">
              <a:lnSpc>
                <a:spcPct val="90000"/>
              </a:lnSpc>
              <a:spcBef>
                <a:spcPts val="500"/>
              </a:spcBef>
              <a:spcAft>
                <a:spcPts val="0"/>
              </a:spcAft>
              <a:buClr>
                <a:srgbClr val="888888"/>
              </a:buClr>
              <a:buSzPts val="1200"/>
              <a:buNone/>
              <a:defRPr sz="1200">
                <a:solidFill>
                  <a:srgbClr val="888888"/>
                </a:solidFill>
              </a:defRPr>
            </a:lvl6pPr>
            <a:lvl7pPr indent="-228600" lvl="6" marL="3200400" algn="l">
              <a:lnSpc>
                <a:spcPct val="90000"/>
              </a:lnSpc>
              <a:spcBef>
                <a:spcPts val="500"/>
              </a:spcBef>
              <a:spcAft>
                <a:spcPts val="0"/>
              </a:spcAft>
              <a:buClr>
                <a:srgbClr val="888888"/>
              </a:buClr>
              <a:buSzPts val="1200"/>
              <a:buNone/>
              <a:defRPr sz="1200">
                <a:solidFill>
                  <a:srgbClr val="888888"/>
                </a:solidFill>
              </a:defRPr>
            </a:lvl7pPr>
            <a:lvl8pPr indent="-228600" lvl="7" marL="3657600" algn="l">
              <a:lnSpc>
                <a:spcPct val="90000"/>
              </a:lnSpc>
              <a:spcBef>
                <a:spcPts val="500"/>
              </a:spcBef>
              <a:spcAft>
                <a:spcPts val="0"/>
              </a:spcAft>
              <a:buClr>
                <a:srgbClr val="888888"/>
              </a:buClr>
              <a:buSzPts val="1200"/>
              <a:buNone/>
              <a:defRPr sz="1200">
                <a:solidFill>
                  <a:srgbClr val="888888"/>
                </a:solidFill>
              </a:defRPr>
            </a:lvl8pPr>
            <a:lvl9pPr indent="-228600" lvl="8" marL="4114800" algn="l">
              <a:lnSpc>
                <a:spcPct val="90000"/>
              </a:lnSpc>
              <a:spcBef>
                <a:spcPts val="500"/>
              </a:spcBef>
              <a:spcAft>
                <a:spcPts val="0"/>
              </a:spcAft>
              <a:buClr>
                <a:srgbClr val="888888"/>
              </a:buClr>
              <a:buSzPts val="1200"/>
              <a:buNone/>
              <a:defRPr sz="1200">
                <a:solidFill>
                  <a:srgbClr val="888888"/>
                </a:solidFill>
              </a:defRPr>
            </a:lvl9pPr>
          </a:lstStyle>
          <a:p/>
        </p:txBody>
      </p:sp>
      <p:sp>
        <p:nvSpPr>
          <p:cNvPr id="35" name="Google Shape;35;p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lvl1pPr>
            <a:lvl2pPr indent="-228600" lvl="1" marL="914400" algn="l">
              <a:lnSpc>
                <a:spcPct val="90000"/>
              </a:lnSpc>
              <a:spcBef>
                <a:spcPts val="500"/>
              </a:spcBef>
              <a:spcAft>
                <a:spcPts val="0"/>
              </a:spcAft>
              <a:buClr>
                <a:schemeClr val="dk1"/>
              </a:buClr>
              <a:buSzPts val="1500"/>
              <a:buNone/>
              <a:defRPr b="1" sz="1500"/>
            </a:lvl2pPr>
            <a:lvl3pPr indent="-228600" lvl="2" marL="1371600" algn="l">
              <a:lnSpc>
                <a:spcPct val="90000"/>
              </a:lnSpc>
              <a:spcBef>
                <a:spcPts val="500"/>
              </a:spcBef>
              <a:spcAft>
                <a:spcPts val="0"/>
              </a:spcAft>
              <a:buClr>
                <a:schemeClr val="dk1"/>
              </a:buClr>
              <a:buSzPts val="1350"/>
              <a:buNone/>
              <a:defRPr b="1" sz="1350"/>
            </a:lvl3pPr>
            <a:lvl4pPr indent="-228600" lvl="3" marL="1828800" algn="l">
              <a:lnSpc>
                <a:spcPct val="90000"/>
              </a:lnSpc>
              <a:spcBef>
                <a:spcPts val="500"/>
              </a:spcBef>
              <a:spcAft>
                <a:spcPts val="0"/>
              </a:spcAft>
              <a:buClr>
                <a:schemeClr val="dk1"/>
              </a:buClr>
              <a:buSzPts val="1200"/>
              <a:buNone/>
              <a:defRPr b="1" sz="1200"/>
            </a:lvl4pPr>
            <a:lvl5pPr indent="-228600" lvl="4" marL="2286000" algn="l">
              <a:lnSpc>
                <a:spcPct val="90000"/>
              </a:lnSpc>
              <a:spcBef>
                <a:spcPts val="500"/>
              </a:spcBef>
              <a:spcAft>
                <a:spcPts val="0"/>
              </a:spcAft>
              <a:buClr>
                <a:schemeClr val="dk1"/>
              </a:buClr>
              <a:buSzPts val="1200"/>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500"/>
              </a:spcBef>
              <a:spcAft>
                <a:spcPts val="0"/>
              </a:spcAft>
              <a:buClr>
                <a:schemeClr val="dk1"/>
              </a:buClr>
              <a:buSzPts val="1200"/>
              <a:buNone/>
              <a:defRPr b="1" sz="1200"/>
            </a:lvl7pPr>
            <a:lvl8pPr indent="-228600" lvl="7" marL="3657600" algn="l">
              <a:lnSpc>
                <a:spcPct val="90000"/>
              </a:lnSpc>
              <a:spcBef>
                <a:spcPts val="500"/>
              </a:spcBef>
              <a:spcAft>
                <a:spcPts val="0"/>
              </a:spcAft>
              <a:buClr>
                <a:schemeClr val="dk1"/>
              </a:buClr>
              <a:buSzPts val="1200"/>
              <a:buNone/>
              <a:defRPr b="1" sz="1200"/>
            </a:lvl8pPr>
            <a:lvl9pPr indent="-228600" lvl="8" marL="4114800" algn="l">
              <a:lnSpc>
                <a:spcPct val="90000"/>
              </a:lnSpc>
              <a:spcBef>
                <a:spcPts val="500"/>
              </a:spcBef>
              <a:spcAft>
                <a:spcPts val="0"/>
              </a:spcAft>
              <a:buClr>
                <a:schemeClr val="dk1"/>
              </a:buClr>
              <a:buSzPts val="1200"/>
              <a:buNone/>
              <a:defRPr b="1" sz="1200"/>
            </a:lvl9pPr>
          </a:lstStyle>
          <a:p/>
        </p:txBody>
      </p:sp>
      <p:sp>
        <p:nvSpPr>
          <p:cNvPr id="48" name="Google Shape;48;p8"/>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lvl1pPr>
            <a:lvl2pPr indent="-228600" lvl="1" marL="914400" algn="l">
              <a:lnSpc>
                <a:spcPct val="90000"/>
              </a:lnSpc>
              <a:spcBef>
                <a:spcPts val="500"/>
              </a:spcBef>
              <a:spcAft>
                <a:spcPts val="0"/>
              </a:spcAft>
              <a:buClr>
                <a:schemeClr val="dk1"/>
              </a:buClr>
              <a:buSzPts val="1500"/>
              <a:buNone/>
              <a:defRPr b="1" sz="1500"/>
            </a:lvl2pPr>
            <a:lvl3pPr indent="-228600" lvl="2" marL="1371600" algn="l">
              <a:lnSpc>
                <a:spcPct val="90000"/>
              </a:lnSpc>
              <a:spcBef>
                <a:spcPts val="500"/>
              </a:spcBef>
              <a:spcAft>
                <a:spcPts val="0"/>
              </a:spcAft>
              <a:buClr>
                <a:schemeClr val="dk1"/>
              </a:buClr>
              <a:buSzPts val="1350"/>
              <a:buNone/>
              <a:defRPr b="1" sz="1350"/>
            </a:lvl3pPr>
            <a:lvl4pPr indent="-228600" lvl="3" marL="1828800" algn="l">
              <a:lnSpc>
                <a:spcPct val="90000"/>
              </a:lnSpc>
              <a:spcBef>
                <a:spcPts val="500"/>
              </a:spcBef>
              <a:spcAft>
                <a:spcPts val="0"/>
              </a:spcAft>
              <a:buClr>
                <a:schemeClr val="dk1"/>
              </a:buClr>
              <a:buSzPts val="1200"/>
              <a:buNone/>
              <a:defRPr b="1" sz="1200"/>
            </a:lvl4pPr>
            <a:lvl5pPr indent="-228600" lvl="4" marL="2286000" algn="l">
              <a:lnSpc>
                <a:spcPct val="90000"/>
              </a:lnSpc>
              <a:spcBef>
                <a:spcPts val="500"/>
              </a:spcBef>
              <a:spcAft>
                <a:spcPts val="0"/>
              </a:spcAft>
              <a:buClr>
                <a:schemeClr val="dk1"/>
              </a:buClr>
              <a:buSzPts val="1200"/>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500"/>
              </a:spcBef>
              <a:spcAft>
                <a:spcPts val="0"/>
              </a:spcAft>
              <a:buClr>
                <a:schemeClr val="dk1"/>
              </a:buClr>
              <a:buSzPts val="1200"/>
              <a:buNone/>
              <a:defRPr b="1" sz="1200"/>
            </a:lvl7pPr>
            <a:lvl8pPr indent="-228600" lvl="7" marL="3657600" algn="l">
              <a:lnSpc>
                <a:spcPct val="90000"/>
              </a:lnSpc>
              <a:spcBef>
                <a:spcPts val="500"/>
              </a:spcBef>
              <a:spcAft>
                <a:spcPts val="0"/>
              </a:spcAft>
              <a:buClr>
                <a:schemeClr val="dk1"/>
              </a:buClr>
              <a:buSzPts val="1200"/>
              <a:buNone/>
              <a:defRPr b="1" sz="1200"/>
            </a:lvl8pPr>
            <a:lvl9pPr indent="-228600" lvl="8" marL="4114800" algn="l">
              <a:lnSpc>
                <a:spcPct val="90000"/>
              </a:lnSpc>
              <a:spcBef>
                <a:spcPts val="500"/>
              </a:spcBef>
              <a:spcAft>
                <a:spcPts val="0"/>
              </a:spcAft>
              <a:buClr>
                <a:schemeClr val="dk1"/>
              </a:buClr>
              <a:buSzPts val="1200"/>
              <a:buNone/>
              <a:defRPr b="1" sz="1200"/>
            </a:lvl9pPr>
          </a:lstStyle>
          <a:p/>
        </p:txBody>
      </p:sp>
      <p:sp>
        <p:nvSpPr>
          <p:cNvPr id="50" name="Google Shape;50;p8"/>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1000"/>
              </a:spcBef>
              <a:spcAft>
                <a:spcPts val="0"/>
              </a:spcAft>
              <a:buClr>
                <a:schemeClr val="dk1"/>
              </a:buClr>
              <a:buSzPts val="2400"/>
              <a:buChar char="•"/>
              <a:defRPr sz="2400"/>
            </a:lvl1pPr>
            <a:lvl2pPr indent="-361950" lvl="1" marL="914400" algn="l">
              <a:lnSpc>
                <a:spcPct val="90000"/>
              </a:lnSpc>
              <a:spcBef>
                <a:spcPts val="500"/>
              </a:spcBef>
              <a:spcAft>
                <a:spcPts val="0"/>
              </a:spcAft>
              <a:buClr>
                <a:schemeClr val="dk1"/>
              </a:buClr>
              <a:buSzPts val="2100"/>
              <a:buChar char="•"/>
              <a:defRPr sz="2100"/>
            </a:lvl2pPr>
            <a:lvl3pPr indent="-342900" lvl="2" marL="1371600" algn="l">
              <a:lnSpc>
                <a:spcPct val="90000"/>
              </a:lnSpc>
              <a:spcBef>
                <a:spcPts val="500"/>
              </a:spcBef>
              <a:spcAft>
                <a:spcPts val="0"/>
              </a:spcAft>
              <a:buClr>
                <a:schemeClr val="dk1"/>
              </a:buClr>
              <a:buSzPts val="1800"/>
              <a:buChar char="•"/>
              <a:defRPr sz="1800"/>
            </a:lvl3pPr>
            <a:lvl4pPr indent="-323850" lvl="3" marL="1828800" algn="l">
              <a:lnSpc>
                <a:spcPct val="90000"/>
              </a:lnSpc>
              <a:spcBef>
                <a:spcPts val="500"/>
              </a:spcBef>
              <a:spcAft>
                <a:spcPts val="0"/>
              </a:spcAft>
              <a:buClr>
                <a:schemeClr val="dk1"/>
              </a:buClr>
              <a:buSzPts val="1500"/>
              <a:buChar char="•"/>
              <a:defRPr sz="1500"/>
            </a:lvl4pPr>
            <a:lvl5pPr indent="-323850" lvl="4" marL="2286000" algn="l">
              <a:lnSpc>
                <a:spcPct val="90000"/>
              </a:lnSpc>
              <a:spcBef>
                <a:spcPts val="500"/>
              </a:spcBef>
              <a:spcAft>
                <a:spcPts val="0"/>
              </a:spcAft>
              <a:buClr>
                <a:schemeClr val="dk1"/>
              </a:buClr>
              <a:buSzPts val="1500"/>
              <a:buChar char="•"/>
              <a:defRPr sz="1500"/>
            </a:lvl5pPr>
            <a:lvl6pPr indent="-323850" lvl="5" marL="2743200" algn="l">
              <a:lnSpc>
                <a:spcPct val="90000"/>
              </a:lnSpc>
              <a:spcBef>
                <a:spcPts val="500"/>
              </a:spcBef>
              <a:spcAft>
                <a:spcPts val="0"/>
              </a:spcAft>
              <a:buClr>
                <a:schemeClr val="dk1"/>
              </a:buClr>
              <a:buSzPts val="1500"/>
              <a:buChar char="•"/>
              <a:defRPr sz="1500"/>
            </a:lvl6pPr>
            <a:lvl7pPr indent="-323850" lvl="6" marL="3200400" algn="l">
              <a:lnSpc>
                <a:spcPct val="90000"/>
              </a:lnSpc>
              <a:spcBef>
                <a:spcPts val="500"/>
              </a:spcBef>
              <a:spcAft>
                <a:spcPts val="0"/>
              </a:spcAft>
              <a:buClr>
                <a:schemeClr val="dk1"/>
              </a:buClr>
              <a:buSzPts val="1500"/>
              <a:buChar char="•"/>
              <a:defRPr sz="1500"/>
            </a:lvl7pPr>
            <a:lvl8pPr indent="-323850" lvl="7" marL="3657600" algn="l">
              <a:lnSpc>
                <a:spcPct val="90000"/>
              </a:lnSpc>
              <a:spcBef>
                <a:spcPts val="500"/>
              </a:spcBef>
              <a:spcAft>
                <a:spcPts val="0"/>
              </a:spcAft>
              <a:buClr>
                <a:schemeClr val="dk1"/>
              </a:buClr>
              <a:buSzPts val="1500"/>
              <a:buChar char="•"/>
              <a:defRPr sz="1500"/>
            </a:lvl8pPr>
            <a:lvl9pPr indent="-323850" lvl="8" marL="4114800" algn="l">
              <a:lnSpc>
                <a:spcPct val="90000"/>
              </a:lnSpc>
              <a:spcBef>
                <a:spcPts val="5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050"/>
              <a:buNone/>
              <a:defRPr sz="1050"/>
            </a:lvl2pPr>
            <a:lvl3pPr indent="-228600" lvl="2" marL="1371600" algn="l">
              <a:lnSpc>
                <a:spcPct val="90000"/>
              </a:lnSpc>
              <a:spcBef>
                <a:spcPts val="500"/>
              </a:spcBef>
              <a:spcAft>
                <a:spcPts val="0"/>
              </a:spcAft>
              <a:buClr>
                <a:schemeClr val="dk1"/>
              </a:buClr>
              <a:buSzPts val="900"/>
              <a:buNone/>
              <a:defRPr sz="900"/>
            </a:lvl3pPr>
            <a:lvl4pPr indent="-228600" lvl="3" marL="1828800" algn="l">
              <a:lnSpc>
                <a:spcPct val="90000"/>
              </a:lnSpc>
              <a:spcBef>
                <a:spcPts val="500"/>
              </a:spcBef>
              <a:spcAft>
                <a:spcPts val="0"/>
              </a:spcAft>
              <a:buClr>
                <a:schemeClr val="dk1"/>
              </a:buClr>
              <a:buSzPts val="750"/>
              <a:buNone/>
              <a:defRPr sz="750"/>
            </a:lvl4pPr>
            <a:lvl5pPr indent="-228600" lvl="4" marL="2286000" algn="l">
              <a:lnSpc>
                <a:spcPct val="90000"/>
              </a:lnSpc>
              <a:spcBef>
                <a:spcPts val="500"/>
              </a:spcBef>
              <a:spcAft>
                <a:spcPts val="0"/>
              </a:spcAft>
              <a:buClr>
                <a:schemeClr val="dk1"/>
              </a:buClr>
              <a:buSzPts val="750"/>
              <a:buNone/>
              <a:defRPr sz="750"/>
            </a:lvl5pPr>
            <a:lvl6pPr indent="-228600" lvl="5" marL="2743200" algn="l">
              <a:lnSpc>
                <a:spcPct val="90000"/>
              </a:lnSpc>
              <a:spcBef>
                <a:spcPts val="500"/>
              </a:spcBef>
              <a:spcAft>
                <a:spcPts val="0"/>
              </a:spcAft>
              <a:buClr>
                <a:schemeClr val="dk1"/>
              </a:buClr>
              <a:buSzPts val="750"/>
              <a:buNone/>
              <a:defRPr sz="750"/>
            </a:lvl6pPr>
            <a:lvl7pPr indent="-228600" lvl="6" marL="3200400" algn="l">
              <a:lnSpc>
                <a:spcPct val="90000"/>
              </a:lnSpc>
              <a:spcBef>
                <a:spcPts val="500"/>
              </a:spcBef>
              <a:spcAft>
                <a:spcPts val="0"/>
              </a:spcAft>
              <a:buClr>
                <a:schemeClr val="dk1"/>
              </a:buClr>
              <a:buSzPts val="750"/>
              <a:buNone/>
              <a:defRPr sz="750"/>
            </a:lvl7pPr>
            <a:lvl8pPr indent="-228600" lvl="7" marL="3657600" algn="l">
              <a:lnSpc>
                <a:spcPct val="90000"/>
              </a:lnSpc>
              <a:spcBef>
                <a:spcPts val="500"/>
              </a:spcBef>
              <a:spcAft>
                <a:spcPts val="0"/>
              </a:spcAft>
              <a:buClr>
                <a:schemeClr val="dk1"/>
              </a:buClr>
              <a:buSzPts val="750"/>
              <a:buNone/>
              <a:defRPr sz="750"/>
            </a:lvl8pPr>
            <a:lvl9pPr indent="-228600" lvl="8" marL="4114800" algn="l">
              <a:lnSpc>
                <a:spcPct val="90000"/>
              </a:lnSpc>
              <a:spcBef>
                <a:spcPts val="500"/>
              </a:spcBef>
              <a:spcAft>
                <a:spcPts val="0"/>
              </a:spcAft>
              <a:buClr>
                <a:schemeClr val="dk1"/>
              </a:buClr>
              <a:buSzPts val="750"/>
              <a:buNone/>
              <a:defRPr sz="750"/>
            </a:lvl9pPr>
          </a:lstStyle>
          <a:p/>
        </p:txBody>
      </p:sp>
      <p:sp>
        <p:nvSpPr>
          <p:cNvPr id="58" name="Google Shape;58;p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200"/>
              <a:buNone/>
              <a:defRPr sz="1200"/>
            </a:lvl1pPr>
            <a:lvl2pPr indent="-228600" lvl="1" marL="914400" algn="l">
              <a:lnSpc>
                <a:spcPct val="90000"/>
              </a:lnSpc>
              <a:spcBef>
                <a:spcPts val="500"/>
              </a:spcBef>
              <a:spcAft>
                <a:spcPts val="0"/>
              </a:spcAft>
              <a:buClr>
                <a:schemeClr val="dk1"/>
              </a:buClr>
              <a:buSzPts val="1050"/>
              <a:buNone/>
              <a:defRPr sz="1050"/>
            </a:lvl2pPr>
            <a:lvl3pPr indent="-228600" lvl="2" marL="1371600" algn="l">
              <a:lnSpc>
                <a:spcPct val="90000"/>
              </a:lnSpc>
              <a:spcBef>
                <a:spcPts val="500"/>
              </a:spcBef>
              <a:spcAft>
                <a:spcPts val="0"/>
              </a:spcAft>
              <a:buClr>
                <a:schemeClr val="dk1"/>
              </a:buClr>
              <a:buSzPts val="900"/>
              <a:buNone/>
              <a:defRPr sz="900"/>
            </a:lvl3pPr>
            <a:lvl4pPr indent="-228600" lvl="3" marL="1828800" algn="l">
              <a:lnSpc>
                <a:spcPct val="90000"/>
              </a:lnSpc>
              <a:spcBef>
                <a:spcPts val="500"/>
              </a:spcBef>
              <a:spcAft>
                <a:spcPts val="0"/>
              </a:spcAft>
              <a:buClr>
                <a:schemeClr val="dk1"/>
              </a:buClr>
              <a:buSzPts val="750"/>
              <a:buNone/>
              <a:defRPr sz="750"/>
            </a:lvl4pPr>
            <a:lvl5pPr indent="-228600" lvl="4" marL="2286000" algn="l">
              <a:lnSpc>
                <a:spcPct val="90000"/>
              </a:lnSpc>
              <a:spcBef>
                <a:spcPts val="500"/>
              </a:spcBef>
              <a:spcAft>
                <a:spcPts val="0"/>
              </a:spcAft>
              <a:buClr>
                <a:schemeClr val="dk1"/>
              </a:buClr>
              <a:buSzPts val="750"/>
              <a:buNone/>
              <a:defRPr sz="750"/>
            </a:lvl5pPr>
            <a:lvl6pPr indent="-228600" lvl="5" marL="2743200" algn="l">
              <a:lnSpc>
                <a:spcPct val="90000"/>
              </a:lnSpc>
              <a:spcBef>
                <a:spcPts val="500"/>
              </a:spcBef>
              <a:spcAft>
                <a:spcPts val="0"/>
              </a:spcAft>
              <a:buClr>
                <a:schemeClr val="dk1"/>
              </a:buClr>
              <a:buSzPts val="750"/>
              <a:buNone/>
              <a:defRPr sz="750"/>
            </a:lvl6pPr>
            <a:lvl7pPr indent="-228600" lvl="6" marL="3200400" algn="l">
              <a:lnSpc>
                <a:spcPct val="90000"/>
              </a:lnSpc>
              <a:spcBef>
                <a:spcPts val="500"/>
              </a:spcBef>
              <a:spcAft>
                <a:spcPts val="0"/>
              </a:spcAft>
              <a:buClr>
                <a:schemeClr val="dk1"/>
              </a:buClr>
              <a:buSzPts val="750"/>
              <a:buNone/>
              <a:defRPr sz="750"/>
            </a:lvl7pPr>
            <a:lvl8pPr indent="-228600" lvl="7" marL="3657600" algn="l">
              <a:lnSpc>
                <a:spcPct val="90000"/>
              </a:lnSpc>
              <a:spcBef>
                <a:spcPts val="500"/>
              </a:spcBef>
              <a:spcAft>
                <a:spcPts val="0"/>
              </a:spcAft>
              <a:buClr>
                <a:schemeClr val="dk1"/>
              </a:buClr>
              <a:buSzPts val="750"/>
              <a:buNone/>
              <a:defRPr sz="750"/>
            </a:lvl8pPr>
            <a:lvl9pPr indent="-228600" lvl="8" marL="4114800" algn="l">
              <a:lnSpc>
                <a:spcPct val="90000"/>
              </a:lnSpc>
              <a:spcBef>
                <a:spcPts val="500"/>
              </a:spcBef>
              <a:spcAft>
                <a:spcPts val="0"/>
              </a:spcAft>
              <a:buClr>
                <a:schemeClr val="dk1"/>
              </a:buClr>
              <a:buSzPts val="750"/>
              <a:buNone/>
              <a:defRPr sz="750"/>
            </a:lvl9pPr>
          </a:lstStyle>
          <a:p/>
        </p:txBody>
      </p:sp>
      <p:sp>
        <p:nvSpPr>
          <p:cNvPr id="65" name="Google Shape;65;p1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5.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4" name="Google Shape;84;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5" name="Google Shape;85;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rgbClr val="4A86E8"/>
        </a:solidFill>
      </p:bgPr>
    </p:bg>
    <p:spTree>
      <p:nvGrpSpPr>
        <p:cNvPr id="92" name="Shape 92"/>
        <p:cNvGrpSpPr/>
        <p:nvPr/>
      </p:nvGrpSpPr>
      <p:grpSpPr>
        <a:xfrm>
          <a:off x="0" y="0"/>
          <a:ext cx="0" cy="0"/>
          <a:chOff x="0" y="0"/>
          <a:chExt cx="0" cy="0"/>
        </a:xfrm>
      </p:grpSpPr>
      <p:sp>
        <p:nvSpPr>
          <p:cNvPr id="93" name="Google Shape;93;p1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4" name="Google Shape;94;p1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95" name="Google Shape;95;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0" name="Google Shape;170;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1" name="Google Shape;17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projector.tensorflow.org/" TargetMode="External"/><Relationship Id="rId4" Type="http://schemas.openxmlformats.org/officeDocument/2006/relationships/hyperlink" Target="https://lips.cs.princeton.edu/the-alias-method-efficient-sampling-with-many-discrete-outcom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6.jpg"/><Relationship Id="rId4" Type="http://schemas.openxmlformats.org/officeDocument/2006/relationships/image" Target="../media/image45.png"/><Relationship Id="rId5" Type="http://schemas.openxmlformats.org/officeDocument/2006/relationships/hyperlink" Target="https://colab.research.google.com/drive/1TtUoMROJv3P0ZGuboYRbrwKGmiiSlNL5#scrollTo=MAipZzUXo7uO"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39"/>
          <p:cNvSpPr/>
          <p:nvPr/>
        </p:nvSpPr>
        <p:spPr>
          <a:xfrm>
            <a:off x="0" y="0"/>
            <a:ext cx="3490721"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218" name="Google Shape;218;p39"/>
          <p:cNvSpPr txBox="1"/>
          <p:nvPr>
            <p:ph type="title"/>
          </p:nvPr>
        </p:nvSpPr>
        <p:spPr>
          <a:xfrm>
            <a:off x="571501" y="419759"/>
            <a:ext cx="2675936" cy="371436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1350"/>
              <a:buFont typeface="Calibri"/>
              <a:buNone/>
            </a:pPr>
            <a:r>
              <a:rPr b="0" i="0" lang="en" sz="1350" u="none" cap="none" strike="noStrike">
                <a:solidFill>
                  <a:schemeClr val="lt1"/>
                </a:solidFill>
                <a:latin typeface="Calibri"/>
                <a:ea typeface="Calibri"/>
                <a:cs typeface="Calibri"/>
                <a:sym typeface="Calibri"/>
              </a:rPr>
              <a:t>What’s in it ?</a:t>
            </a:r>
            <a:endParaRPr/>
          </a:p>
        </p:txBody>
      </p:sp>
      <p:cxnSp>
        <p:nvCxnSpPr>
          <p:cNvPr id="219" name="Google Shape;219;p39"/>
          <p:cNvCxnSpPr/>
          <p:nvPr/>
        </p:nvCxnSpPr>
        <p:spPr>
          <a:xfrm>
            <a:off x="0" y="4649798"/>
            <a:ext cx="3223260" cy="0"/>
          </a:xfrm>
          <a:prstGeom prst="straightConnector1">
            <a:avLst/>
          </a:prstGeom>
          <a:noFill/>
          <a:ln cap="flat" cmpd="sng" w="25400">
            <a:solidFill>
              <a:schemeClr val="lt1"/>
            </a:solidFill>
            <a:prstDash val="solid"/>
            <a:miter lim="800000"/>
            <a:headEnd len="sm" w="sm" type="none"/>
            <a:tailEnd len="sm" w="sm" type="none"/>
          </a:ln>
        </p:spPr>
      </p:cxnSp>
      <p:grpSp>
        <p:nvGrpSpPr>
          <p:cNvPr id="220" name="Google Shape;220;p39"/>
          <p:cNvGrpSpPr/>
          <p:nvPr/>
        </p:nvGrpSpPr>
        <p:grpSpPr>
          <a:xfrm>
            <a:off x="3886200" y="428677"/>
            <a:ext cx="4686300" cy="4237330"/>
            <a:chOff x="0" y="2433"/>
            <a:chExt cx="4686300" cy="4237330"/>
          </a:xfrm>
        </p:grpSpPr>
        <p:sp>
          <p:nvSpPr>
            <p:cNvPr id="221" name="Google Shape;221;p39"/>
            <p:cNvSpPr/>
            <p:nvPr/>
          </p:nvSpPr>
          <p:spPr>
            <a:xfrm>
              <a:off x="0" y="2433"/>
              <a:ext cx="4686300" cy="4431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9"/>
            <p:cNvSpPr/>
            <p:nvPr/>
          </p:nvSpPr>
          <p:spPr>
            <a:xfrm>
              <a:off x="134043" y="102135"/>
              <a:ext cx="243953" cy="24371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9"/>
            <p:cNvSpPr/>
            <p:nvPr/>
          </p:nvSpPr>
          <p:spPr>
            <a:xfrm>
              <a:off x="512041" y="2433"/>
              <a:ext cx="4143502" cy="4985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nvSpPr>
          <p:spPr>
            <a:xfrm>
              <a:off x="512041" y="2433"/>
              <a:ext cx="4143502" cy="498509"/>
            </a:xfrm>
            <a:prstGeom prst="rect">
              <a:avLst/>
            </a:prstGeom>
            <a:noFill/>
            <a:ln>
              <a:noFill/>
            </a:ln>
          </p:spPr>
          <p:txBody>
            <a:bodyPr anchorCtr="0" anchor="ctr" bIns="52750" lIns="52750" spcFirstLastPara="1" rIns="52750" wrap="square" tIns="527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Brief explanation of word2vec</a:t>
              </a:r>
              <a:endParaRPr/>
            </a:p>
          </p:txBody>
        </p:sp>
        <p:sp>
          <p:nvSpPr>
            <p:cNvPr id="225" name="Google Shape;225;p39"/>
            <p:cNvSpPr/>
            <p:nvPr/>
          </p:nvSpPr>
          <p:spPr>
            <a:xfrm>
              <a:off x="0" y="625570"/>
              <a:ext cx="4686300" cy="4431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9"/>
            <p:cNvSpPr/>
            <p:nvPr/>
          </p:nvSpPr>
          <p:spPr>
            <a:xfrm>
              <a:off x="134043" y="725272"/>
              <a:ext cx="243953" cy="24371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9"/>
            <p:cNvSpPr/>
            <p:nvPr/>
          </p:nvSpPr>
          <p:spPr>
            <a:xfrm>
              <a:off x="512041" y="625570"/>
              <a:ext cx="4143502" cy="4985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9"/>
            <p:cNvSpPr txBox="1"/>
            <p:nvPr/>
          </p:nvSpPr>
          <p:spPr>
            <a:xfrm>
              <a:off x="512041" y="625570"/>
              <a:ext cx="4143502" cy="498509"/>
            </a:xfrm>
            <a:prstGeom prst="rect">
              <a:avLst/>
            </a:prstGeom>
            <a:noFill/>
            <a:ln>
              <a:noFill/>
            </a:ln>
          </p:spPr>
          <p:txBody>
            <a:bodyPr anchorCtr="0" anchor="ctr" bIns="52750" lIns="52750" spcFirstLastPara="1" rIns="52750" wrap="square" tIns="527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Understanding all the functionalities of node2vec in detail</a:t>
              </a:r>
              <a:endParaRPr/>
            </a:p>
          </p:txBody>
        </p:sp>
        <p:sp>
          <p:nvSpPr>
            <p:cNvPr id="229" name="Google Shape;229;p39"/>
            <p:cNvSpPr/>
            <p:nvPr/>
          </p:nvSpPr>
          <p:spPr>
            <a:xfrm>
              <a:off x="0" y="1248707"/>
              <a:ext cx="4686300" cy="4431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p:nvPr/>
          </p:nvSpPr>
          <p:spPr>
            <a:xfrm>
              <a:off x="134043" y="1348408"/>
              <a:ext cx="243953" cy="24371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9"/>
            <p:cNvSpPr/>
            <p:nvPr/>
          </p:nvSpPr>
          <p:spPr>
            <a:xfrm>
              <a:off x="512041" y="1248707"/>
              <a:ext cx="4143502" cy="4985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9"/>
            <p:cNvSpPr txBox="1"/>
            <p:nvPr/>
          </p:nvSpPr>
          <p:spPr>
            <a:xfrm>
              <a:off x="512041" y="1248707"/>
              <a:ext cx="4143502" cy="498509"/>
            </a:xfrm>
            <a:prstGeom prst="rect">
              <a:avLst/>
            </a:prstGeom>
            <a:noFill/>
            <a:ln>
              <a:noFill/>
            </a:ln>
          </p:spPr>
          <p:txBody>
            <a:bodyPr anchorCtr="0" anchor="ctr" bIns="52750" lIns="52750" spcFirstLastPara="1" rIns="52750" wrap="square" tIns="527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Flow of node2vec with an example</a:t>
              </a:r>
              <a:endParaRPr/>
            </a:p>
          </p:txBody>
        </p:sp>
        <p:sp>
          <p:nvSpPr>
            <p:cNvPr id="233" name="Google Shape;233;p39"/>
            <p:cNvSpPr/>
            <p:nvPr/>
          </p:nvSpPr>
          <p:spPr>
            <a:xfrm>
              <a:off x="0" y="1871843"/>
              <a:ext cx="4686300" cy="4431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9"/>
            <p:cNvSpPr/>
            <p:nvPr/>
          </p:nvSpPr>
          <p:spPr>
            <a:xfrm>
              <a:off x="134043" y="1971545"/>
              <a:ext cx="243953" cy="243715"/>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9"/>
            <p:cNvSpPr/>
            <p:nvPr/>
          </p:nvSpPr>
          <p:spPr>
            <a:xfrm>
              <a:off x="512041" y="1871843"/>
              <a:ext cx="4143502" cy="4985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9"/>
            <p:cNvSpPr txBox="1"/>
            <p:nvPr/>
          </p:nvSpPr>
          <p:spPr>
            <a:xfrm>
              <a:off x="512041" y="1871843"/>
              <a:ext cx="4143502" cy="498509"/>
            </a:xfrm>
            <a:prstGeom prst="rect">
              <a:avLst/>
            </a:prstGeom>
            <a:noFill/>
            <a:ln>
              <a:noFill/>
            </a:ln>
          </p:spPr>
          <p:txBody>
            <a:bodyPr anchorCtr="0" anchor="ctr" bIns="52750" lIns="52750" spcFirstLastPara="1" rIns="52750" wrap="square" tIns="527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My simple and short implementation of node2vec</a:t>
              </a:r>
              <a:endParaRPr/>
            </a:p>
          </p:txBody>
        </p:sp>
        <p:sp>
          <p:nvSpPr>
            <p:cNvPr id="237" name="Google Shape;237;p39"/>
            <p:cNvSpPr/>
            <p:nvPr/>
          </p:nvSpPr>
          <p:spPr>
            <a:xfrm>
              <a:off x="0" y="2494980"/>
              <a:ext cx="4686300" cy="4431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9"/>
            <p:cNvSpPr/>
            <p:nvPr/>
          </p:nvSpPr>
          <p:spPr>
            <a:xfrm>
              <a:off x="134043" y="2594682"/>
              <a:ext cx="243953" cy="243715"/>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9"/>
            <p:cNvSpPr/>
            <p:nvPr/>
          </p:nvSpPr>
          <p:spPr>
            <a:xfrm>
              <a:off x="512041" y="2494980"/>
              <a:ext cx="4143502" cy="4985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txBox="1"/>
            <p:nvPr/>
          </p:nvSpPr>
          <p:spPr>
            <a:xfrm>
              <a:off x="512041" y="2494980"/>
              <a:ext cx="4143502" cy="498509"/>
            </a:xfrm>
            <a:prstGeom prst="rect">
              <a:avLst/>
            </a:prstGeom>
            <a:noFill/>
            <a:ln>
              <a:noFill/>
            </a:ln>
          </p:spPr>
          <p:txBody>
            <a:bodyPr anchorCtr="0" anchor="ctr" bIns="52750" lIns="52750" spcFirstLastPara="1" rIns="52750" wrap="square" tIns="527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Visualisation of embeddings generated for Karate Club network</a:t>
              </a:r>
              <a:endParaRPr/>
            </a:p>
          </p:txBody>
        </p:sp>
        <p:sp>
          <p:nvSpPr>
            <p:cNvPr id="241" name="Google Shape;241;p39"/>
            <p:cNvSpPr/>
            <p:nvPr/>
          </p:nvSpPr>
          <p:spPr>
            <a:xfrm>
              <a:off x="0" y="3118117"/>
              <a:ext cx="4686300" cy="4431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nvSpPr>
          <p:spPr>
            <a:xfrm>
              <a:off x="134043" y="3217819"/>
              <a:ext cx="243953" cy="243715"/>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9"/>
            <p:cNvSpPr/>
            <p:nvPr/>
          </p:nvSpPr>
          <p:spPr>
            <a:xfrm>
              <a:off x="512041" y="3118117"/>
              <a:ext cx="4143502" cy="4985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txBox="1"/>
            <p:nvPr/>
          </p:nvSpPr>
          <p:spPr>
            <a:xfrm>
              <a:off x="512041" y="3118117"/>
              <a:ext cx="4143502" cy="498509"/>
            </a:xfrm>
            <a:prstGeom prst="rect">
              <a:avLst/>
            </a:prstGeom>
            <a:noFill/>
            <a:ln>
              <a:noFill/>
            </a:ln>
          </p:spPr>
          <p:txBody>
            <a:bodyPr anchorCtr="0" anchor="ctr" bIns="52750" lIns="52750" spcFirstLastPara="1" rIns="52750" wrap="square" tIns="527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Visualisation of embeddings for Ironmarch</a:t>
              </a:r>
              <a:endParaRPr/>
            </a:p>
          </p:txBody>
        </p:sp>
        <p:sp>
          <p:nvSpPr>
            <p:cNvPr id="245" name="Google Shape;245;p39"/>
            <p:cNvSpPr/>
            <p:nvPr/>
          </p:nvSpPr>
          <p:spPr>
            <a:xfrm>
              <a:off x="0" y="3741254"/>
              <a:ext cx="4686300" cy="4431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9"/>
            <p:cNvSpPr/>
            <p:nvPr/>
          </p:nvSpPr>
          <p:spPr>
            <a:xfrm>
              <a:off x="134043" y="3840955"/>
              <a:ext cx="243953" cy="243715"/>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512041" y="3741254"/>
              <a:ext cx="4143502" cy="4985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txBox="1"/>
            <p:nvPr/>
          </p:nvSpPr>
          <p:spPr>
            <a:xfrm>
              <a:off x="512041" y="3741254"/>
              <a:ext cx="4143502" cy="498509"/>
            </a:xfrm>
            <a:prstGeom prst="rect">
              <a:avLst/>
            </a:prstGeom>
            <a:noFill/>
            <a:ln>
              <a:noFill/>
            </a:ln>
          </p:spPr>
          <p:txBody>
            <a:bodyPr anchorCtr="0" anchor="ctr" bIns="52750" lIns="52750" spcFirstLastPara="1" rIns="52750" wrap="square" tIns="527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Idea to generate embedding when a new node arrives.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nvSpPr>
        <p:spPr>
          <a:xfrm>
            <a:off x="625875" y="380144"/>
            <a:ext cx="7563775" cy="7158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Now the question is how can we calculate the probability of context word given the center word?</a:t>
            </a:r>
            <a:endParaRPr/>
          </a:p>
          <a:p>
            <a:pPr indent="0" lvl="0" marL="0" marR="0" rtl="0" algn="l">
              <a:lnSpc>
                <a:spcPct val="100000"/>
              </a:lnSpc>
              <a:spcBef>
                <a:spcPts val="0"/>
              </a:spcBef>
              <a:spcAft>
                <a:spcPts val="0"/>
              </a:spcAft>
              <a:buNone/>
            </a:pPr>
            <a:r>
              <a:t/>
            </a:r>
            <a:endParaRPr b="0" i="0" sz="1013" u="none" cap="none" strike="noStrike">
              <a:solidFill>
                <a:srgbClr val="292929"/>
              </a:solidFill>
              <a:latin typeface="Content"/>
              <a:ea typeface="Content"/>
              <a:cs typeface="Content"/>
              <a:sym typeface="Content"/>
            </a:endParaRPr>
          </a:p>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To do that, we will represent each word by two sets of vectors, </a:t>
            </a:r>
            <a:r>
              <a:rPr b="1" i="1" lang="en" sz="1013" u="none" cap="none" strike="noStrike">
                <a:solidFill>
                  <a:srgbClr val="292929"/>
                </a:solidFill>
                <a:latin typeface="Content"/>
                <a:ea typeface="Content"/>
                <a:cs typeface="Content"/>
                <a:sym typeface="Content"/>
              </a:rPr>
              <a:t>Uw</a:t>
            </a:r>
            <a:r>
              <a:rPr b="0" i="0" lang="en" sz="1013" u="none" cap="none" strike="noStrike">
                <a:solidFill>
                  <a:srgbClr val="292929"/>
                </a:solidFill>
                <a:latin typeface="Content"/>
                <a:ea typeface="Content"/>
                <a:cs typeface="Content"/>
                <a:sym typeface="Content"/>
              </a:rPr>
              <a:t> and </a:t>
            </a:r>
            <a:r>
              <a:rPr b="1" i="1" lang="en" sz="1013" u="none" cap="none" strike="noStrike">
                <a:solidFill>
                  <a:srgbClr val="292929"/>
                </a:solidFill>
                <a:latin typeface="Content"/>
                <a:ea typeface="Content"/>
                <a:cs typeface="Content"/>
                <a:sym typeface="Content"/>
              </a:rPr>
              <a:t>Vw</a:t>
            </a:r>
            <a:r>
              <a:rPr b="0" i="0" lang="en" sz="1013" u="none" cap="none" strike="noStrike">
                <a:solidFill>
                  <a:srgbClr val="292929"/>
                </a:solidFill>
                <a:latin typeface="Content"/>
                <a:ea typeface="Content"/>
                <a:cs typeface="Content"/>
                <a:sym typeface="Content"/>
              </a:rPr>
              <a:t>. We will use </a:t>
            </a:r>
            <a:r>
              <a:rPr b="1" i="1" lang="en" sz="1013" u="none" cap="none" strike="noStrike">
                <a:solidFill>
                  <a:srgbClr val="292929"/>
                </a:solidFill>
                <a:latin typeface="Content"/>
                <a:ea typeface="Content"/>
                <a:cs typeface="Content"/>
                <a:sym typeface="Content"/>
              </a:rPr>
              <a:t>Uw</a:t>
            </a:r>
            <a:r>
              <a:rPr b="0" i="0" lang="en" sz="1013" u="none" cap="none" strike="noStrike">
                <a:solidFill>
                  <a:srgbClr val="292929"/>
                </a:solidFill>
                <a:latin typeface="Content"/>
                <a:ea typeface="Content"/>
                <a:cs typeface="Content"/>
                <a:sym typeface="Content"/>
              </a:rPr>
              <a:t> when </a:t>
            </a:r>
            <a:r>
              <a:rPr b="1" i="0" lang="en" sz="1013" u="none" cap="none" strike="noStrike">
                <a:solidFill>
                  <a:srgbClr val="292929"/>
                </a:solidFill>
                <a:latin typeface="Content"/>
                <a:ea typeface="Content"/>
                <a:cs typeface="Content"/>
                <a:sym typeface="Content"/>
              </a:rPr>
              <a:t>w</a:t>
            </a:r>
            <a:r>
              <a:rPr b="0" i="0" lang="en" sz="1013" u="none" cap="none" strike="noStrike">
                <a:solidFill>
                  <a:srgbClr val="292929"/>
                </a:solidFill>
                <a:latin typeface="Content"/>
                <a:ea typeface="Content"/>
                <a:cs typeface="Content"/>
                <a:sym typeface="Content"/>
              </a:rPr>
              <a:t> is the context word and </a:t>
            </a:r>
            <a:r>
              <a:rPr b="1" i="1" lang="en" sz="1013" u="none" cap="none" strike="noStrike">
                <a:solidFill>
                  <a:srgbClr val="292929"/>
                </a:solidFill>
                <a:latin typeface="Content"/>
                <a:ea typeface="Content"/>
                <a:cs typeface="Content"/>
                <a:sym typeface="Content"/>
              </a:rPr>
              <a:t>Vw</a:t>
            </a:r>
            <a:r>
              <a:rPr b="0" i="0" lang="en" sz="1013" u="none" cap="none" strike="noStrike">
                <a:solidFill>
                  <a:srgbClr val="292929"/>
                </a:solidFill>
                <a:latin typeface="Content"/>
                <a:ea typeface="Content"/>
                <a:cs typeface="Content"/>
                <a:sym typeface="Content"/>
              </a:rPr>
              <a:t> when </a:t>
            </a:r>
            <a:r>
              <a:rPr b="1" i="0" lang="en" sz="1013" u="none" cap="none" strike="noStrike">
                <a:solidFill>
                  <a:srgbClr val="292929"/>
                </a:solidFill>
                <a:latin typeface="Content"/>
                <a:ea typeface="Content"/>
                <a:cs typeface="Content"/>
                <a:sym typeface="Content"/>
              </a:rPr>
              <a:t>w</a:t>
            </a:r>
            <a:r>
              <a:rPr b="0" i="0" lang="en" sz="1013" u="none" cap="none" strike="noStrike">
                <a:solidFill>
                  <a:srgbClr val="292929"/>
                </a:solidFill>
                <a:latin typeface="Content"/>
                <a:ea typeface="Content"/>
                <a:cs typeface="Content"/>
                <a:sym typeface="Content"/>
              </a:rPr>
              <a:t> is the center word. Using these two vectors, our probability equation for center word </a:t>
            </a:r>
            <a:r>
              <a:rPr b="1" i="0" lang="en" sz="1013" u="none" cap="none" strike="noStrike">
                <a:solidFill>
                  <a:srgbClr val="292929"/>
                </a:solidFill>
                <a:latin typeface="Content"/>
                <a:ea typeface="Content"/>
                <a:cs typeface="Content"/>
                <a:sym typeface="Content"/>
              </a:rPr>
              <a:t>o</a:t>
            </a:r>
            <a:r>
              <a:rPr b="0" i="0" lang="en" sz="1013" u="none" cap="none" strike="noStrike">
                <a:solidFill>
                  <a:srgbClr val="292929"/>
                </a:solidFill>
                <a:latin typeface="Content"/>
                <a:ea typeface="Content"/>
                <a:cs typeface="Content"/>
                <a:sym typeface="Content"/>
              </a:rPr>
              <a:t> and context word </a:t>
            </a:r>
            <a:r>
              <a:rPr b="1" i="0" lang="en" sz="1013" u="none" cap="none" strike="noStrike">
                <a:solidFill>
                  <a:srgbClr val="292929"/>
                </a:solidFill>
                <a:latin typeface="Content"/>
                <a:ea typeface="Content"/>
                <a:cs typeface="Content"/>
                <a:sym typeface="Content"/>
              </a:rPr>
              <a:t>c</a:t>
            </a:r>
            <a:r>
              <a:rPr b="0" i="0" lang="en" sz="1013" u="none" cap="none" strike="noStrike">
                <a:solidFill>
                  <a:srgbClr val="292929"/>
                </a:solidFill>
                <a:latin typeface="Content"/>
                <a:ea typeface="Content"/>
                <a:cs typeface="Content"/>
                <a:sym typeface="Content"/>
              </a:rPr>
              <a:t> will look like this:</a:t>
            </a:r>
            <a:endParaRPr/>
          </a:p>
        </p:txBody>
      </p:sp>
      <p:pic>
        <p:nvPicPr>
          <p:cNvPr descr="Image for post" id="309" name="Google Shape;309;p48"/>
          <p:cNvPicPr preferRelativeResize="0"/>
          <p:nvPr/>
        </p:nvPicPr>
        <p:blipFill rotWithShape="1">
          <a:blip r:embed="rId3">
            <a:alphaModFix/>
          </a:blip>
          <a:srcRect b="0" l="0" r="0" t="0"/>
          <a:stretch/>
        </p:blipFill>
        <p:spPr>
          <a:xfrm>
            <a:off x="2863778" y="1632520"/>
            <a:ext cx="2950369" cy="600075"/>
          </a:xfrm>
          <a:prstGeom prst="rect">
            <a:avLst/>
          </a:prstGeom>
          <a:noFill/>
          <a:ln>
            <a:noFill/>
          </a:ln>
        </p:spPr>
      </p:pic>
      <p:sp>
        <p:nvSpPr>
          <p:cNvPr id="310" name="Google Shape;310;p48"/>
          <p:cNvSpPr txBox="1"/>
          <p:nvPr/>
        </p:nvSpPr>
        <p:spPr>
          <a:xfrm>
            <a:off x="739065" y="2571750"/>
            <a:ext cx="7843422" cy="559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As we can see, this is an example of the softmax function. In the numerator, we have the dot product of word </a:t>
            </a:r>
            <a:r>
              <a:rPr b="1" i="0" lang="en" sz="1013" u="none" cap="none" strike="noStrike">
                <a:solidFill>
                  <a:srgbClr val="292929"/>
                </a:solidFill>
                <a:latin typeface="Content"/>
                <a:ea typeface="Content"/>
                <a:cs typeface="Content"/>
                <a:sym typeface="Content"/>
              </a:rPr>
              <a:t>o</a:t>
            </a:r>
            <a:r>
              <a:rPr b="0" i="0" lang="en" sz="1013" u="none" cap="none" strike="noStrike">
                <a:solidFill>
                  <a:srgbClr val="292929"/>
                </a:solidFill>
                <a:latin typeface="Content"/>
                <a:ea typeface="Content"/>
                <a:cs typeface="Content"/>
                <a:sym typeface="Content"/>
              </a:rPr>
              <a:t> and </a:t>
            </a:r>
            <a:r>
              <a:rPr b="1" i="0" lang="en" sz="1013" u="none" cap="none" strike="noStrike">
                <a:solidFill>
                  <a:srgbClr val="292929"/>
                </a:solidFill>
                <a:latin typeface="Content"/>
                <a:ea typeface="Content"/>
                <a:cs typeface="Content"/>
                <a:sym typeface="Content"/>
              </a:rPr>
              <a:t>c</a:t>
            </a:r>
            <a:r>
              <a:rPr b="0" i="0" lang="en" sz="1013" u="none" cap="none" strike="noStrike">
                <a:solidFill>
                  <a:srgbClr val="292929"/>
                </a:solidFill>
                <a:latin typeface="Content"/>
                <a:ea typeface="Content"/>
                <a:cs typeface="Content"/>
                <a:sym typeface="Content"/>
              </a:rPr>
              <a:t> which captures the similarity between these two vectors. Higher the similarity, higher will be the probability. Denominator gives us a way to normalize the values of probability over entire vocabulary so that it all adds up to 1</a:t>
            </a:r>
            <a:endParaRPr b="0" i="0" sz="1013" u="none" cap="none" strike="noStrike">
              <a:solidFill>
                <a:schemeClr val="dk1"/>
              </a:solidFill>
              <a:latin typeface="Calibri"/>
              <a:ea typeface="Calibri"/>
              <a:cs typeface="Calibri"/>
              <a:sym typeface="Calibri"/>
            </a:endParaRPr>
          </a:p>
        </p:txBody>
      </p:sp>
      <p:sp>
        <p:nvSpPr>
          <p:cNvPr id="311" name="Google Shape;311;p48"/>
          <p:cNvSpPr txBox="1"/>
          <p:nvPr/>
        </p:nvSpPr>
        <p:spPr>
          <a:xfrm>
            <a:off x="279647" y="3811152"/>
            <a:ext cx="6037370" cy="559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Now that we have our loss function in-place, now comes the part of training the model. If we look at our likelihood equation above we can see that we have only one model parameter in our equation ϴ. This is a long vector which contains both </a:t>
            </a:r>
            <a:r>
              <a:rPr b="1" i="0" lang="en" sz="1013" u="none" cap="none" strike="noStrike">
                <a:solidFill>
                  <a:srgbClr val="292929"/>
                </a:solidFill>
                <a:latin typeface="Content"/>
                <a:ea typeface="Content"/>
                <a:cs typeface="Content"/>
                <a:sym typeface="Content"/>
              </a:rPr>
              <a:t>v</a:t>
            </a:r>
            <a:r>
              <a:rPr b="0" i="0" lang="en" sz="1013" u="none" cap="none" strike="noStrike">
                <a:solidFill>
                  <a:srgbClr val="292929"/>
                </a:solidFill>
                <a:latin typeface="Content"/>
                <a:ea typeface="Content"/>
                <a:cs typeface="Content"/>
                <a:sym typeface="Content"/>
              </a:rPr>
              <a:t> and </a:t>
            </a:r>
            <a:r>
              <a:rPr b="1" i="0" lang="en" sz="1013" u="none" cap="none" strike="noStrike">
                <a:solidFill>
                  <a:srgbClr val="292929"/>
                </a:solidFill>
                <a:latin typeface="Content"/>
                <a:ea typeface="Content"/>
                <a:cs typeface="Content"/>
                <a:sym typeface="Content"/>
              </a:rPr>
              <a:t>u</a:t>
            </a:r>
            <a:r>
              <a:rPr b="0" i="0" lang="en" sz="1013" u="none" cap="none" strike="noStrike">
                <a:solidFill>
                  <a:srgbClr val="292929"/>
                </a:solidFill>
                <a:latin typeface="Content"/>
                <a:ea typeface="Content"/>
                <a:cs typeface="Content"/>
                <a:sym typeface="Content"/>
              </a:rPr>
              <a:t> vectors of length </a:t>
            </a:r>
            <a:r>
              <a:rPr b="1" i="1" lang="en" sz="1013" u="none" cap="none" strike="noStrike">
                <a:solidFill>
                  <a:srgbClr val="292929"/>
                </a:solidFill>
                <a:latin typeface="Content"/>
                <a:ea typeface="Content"/>
                <a:cs typeface="Content"/>
                <a:sym typeface="Content"/>
              </a:rPr>
              <a:t>d</a:t>
            </a:r>
            <a:r>
              <a:rPr b="0" i="1" lang="en" sz="1013" u="none" cap="none" strike="noStrike">
                <a:solidFill>
                  <a:srgbClr val="292929"/>
                </a:solidFill>
                <a:latin typeface="Content"/>
                <a:ea typeface="Content"/>
                <a:cs typeface="Content"/>
                <a:sym typeface="Content"/>
              </a:rPr>
              <a:t> </a:t>
            </a:r>
            <a:r>
              <a:rPr b="0" i="0" lang="en" sz="1013" u="none" cap="none" strike="noStrike">
                <a:solidFill>
                  <a:srgbClr val="292929"/>
                </a:solidFill>
                <a:latin typeface="Content"/>
                <a:ea typeface="Content"/>
                <a:cs typeface="Content"/>
                <a:sym typeface="Content"/>
              </a:rPr>
              <a:t>for all the words</a:t>
            </a:r>
            <a:endParaRPr b="0" i="0" sz="1013" u="none" cap="none" strike="noStrike">
              <a:solidFill>
                <a:schemeClr val="dk1"/>
              </a:solidFill>
              <a:latin typeface="Calibri"/>
              <a:ea typeface="Calibri"/>
              <a:cs typeface="Calibri"/>
              <a:sym typeface="Calibri"/>
            </a:endParaRPr>
          </a:p>
        </p:txBody>
      </p:sp>
      <p:pic>
        <p:nvPicPr>
          <p:cNvPr descr="Image for post" id="312" name="Google Shape;312;p48"/>
          <p:cNvPicPr preferRelativeResize="0"/>
          <p:nvPr/>
        </p:nvPicPr>
        <p:blipFill rotWithShape="1">
          <a:blip r:embed="rId4">
            <a:alphaModFix/>
          </a:blip>
          <a:srcRect b="0" l="0" r="0" t="0"/>
          <a:stretch/>
        </p:blipFill>
        <p:spPr>
          <a:xfrm>
            <a:off x="6791418" y="3221363"/>
            <a:ext cx="1613518" cy="18389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nvSpPr>
        <p:spPr>
          <a:xfrm>
            <a:off x="752383" y="1000703"/>
            <a:ext cx="6758126" cy="559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Then it will use gradient descent algorithm to walk down the hill and change all the weights slowly to maximize our likelihood. We will get the direction in which we have to move to change the weights by taking the derivative of our loss function with respect to both U and V.</a:t>
            </a:r>
            <a:endParaRPr b="0" i="0" sz="1013"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p50"/>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13" u="none" cap="none" strike="noStrike">
              <a:solidFill>
                <a:schemeClr val="dk1"/>
              </a:solidFill>
              <a:latin typeface="Calibri"/>
              <a:ea typeface="Calibri"/>
              <a:cs typeface="Calibri"/>
              <a:sym typeface="Calibri"/>
            </a:endParaRPr>
          </a:p>
        </p:txBody>
      </p:sp>
      <p:sp>
        <p:nvSpPr>
          <p:cNvPr id="323" name="Google Shape;323;p50"/>
          <p:cNvSpPr/>
          <p:nvPr/>
        </p:nvSpPr>
        <p:spPr>
          <a:xfrm>
            <a:off x="-2286" y="171"/>
            <a:ext cx="9141714" cy="3413921"/>
          </a:xfrm>
          <a:prstGeom prst="rect">
            <a:avLst/>
          </a:prstGeom>
          <a:solidFill>
            <a:srgbClr val="1F38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13" u="none" cap="none" strike="noStrike">
              <a:solidFill>
                <a:schemeClr val="dk1"/>
              </a:solidFill>
              <a:latin typeface="Calibri"/>
              <a:ea typeface="Calibri"/>
              <a:cs typeface="Calibri"/>
              <a:sym typeface="Calibri"/>
            </a:endParaRPr>
          </a:p>
        </p:txBody>
      </p:sp>
      <p:sp>
        <p:nvSpPr>
          <p:cNvPr id="324" name="Google Shape;324;p50"/>
          <p:cNvSpPr txBox="1"/>
          <p:nvPr>
            <p:ph type="title"/>
          </p:nvPr>
        </p:nvSpPr>
        <p:spPr>
          <a:xfrm>
            <a:off x="596506" y="478465"/>
            <a:ext cx="6204344" cy="239213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rgbClr val="FFFFFF"/>
              </a:buClr>
              <a:buSzPts val="6000"/>
              <a:buFont typeface="Calibri"/>
              <a:buNone/>
            </a:pPr>
            <a:r>
              <a:rPr b="0" i="0" lang="en" sz="6000" u="none" cap="none" strike="noStrike">
                <a:solidFill>
                  <a:srgbClr val="FFFFFF"/>
                </a:solidFill>
                <a:latin typeface="Calibri"/>
                <a:ea typeface="Calibri"/>
                <a:cs typeface="Calibri"/>
                <a:sym typeface="Calibri"/>
              </a:rPr>
              <a:t>Node2vec</a:t>
            </a:r>
            <a:endParaRPr/>
          </a:p>
        </p:txBody>
      </p:sp>
      <p:sp>
        <p:nvSpPr>
          <p:cNvPr id="325" name="Google Shape;325;p50"/>
          <p:cNvSpPr/>
          <p:nvPr/>
        </p:nvSpPr>
        <p:spPr>
          <a:xfrm>
            <a:off x="6545810" y="3156110"/>
            <a:ext cx="254345" cy="1453896"/>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13" u="none" cap="none" strike="noStrike">
              <a:solidFill>
                <a:schemeClr val="dk1"/>
              </a:solidFill>
              <a:latin typeface="Calibri"/>
              <a:ea typeface="Calibri"/>
              <a:cs typeface="Calibri"/>
              <a:sym typeface="Calibri"/>
            </a:endParaRPr>
          </a:p>
        </p:txBody>
      </p:sp>
      <p:sp>
        <p:nvSpPr>
          <p:cNvPr id="326" name="Google Shape;326;p50"/>
          <p:cNvSpPr/>
          <p:nvPr/>
        </p:nvSpPr>
        <p:spPr>
          <a:xfrm>
            <a:off x="6546555" y="3073750"/>
            <a:ext cx="151393" cy="1405890"/>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13" u="none" cap="none" strike="noStrike">
              <a:solidFill>
                <a:schemeClr val="dk1"/>
              </a:solidFill>
              <a:latin typeface="Calibri"/>
              <a:ea typeface="Calibri"/>
              <a:cs typeface="Calibri"/>
              <a:sym typeface="Calibri"/>
            </a:endParaRPr>
          </a:p>
        </p:txBody>
      </p:sp>
      <p:sp>
        <p:nvSpPr>
          <p:cNvPr id="327" name="Google Shape;327;p50"/>
          <p:cNvSpPr/>
          <p:nvPr/>
        </p:nvSpPr>
        <p:spPr>
          <a:xfrm>
            <a:off x="-2286" y="3073751"/>
            <a:ext cx="6699764" cy="1330452"/>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13" u="none" cap="none" strike="noStrike">
              <a:solidFill>
                <a:schemeClr val="dk1"/>
              </a:solidFill>
              <a:latin typeface="Calibri"/>
              <a:ea typeface="Calibri"/>
              <a:cs typeface="Calibri"/>
              <a:sym typeface="Calibri"/>
            </a:endParaRPr>
          </a:p>
        </p:txBody>
      </p:sp>
      <p:sp>
        <p:nvSpPr>
          <p:cNvPr id="328" name="Google Shape;328;p50"/>
          <p:cNvSpPr/>
          <p:nvPr/>
        </p:nvSpPr>
        <p:spPr>
          <a:xfrm>
            <a:off x="6800155" y="3282950"/>
            <a:ext cx="2341559" cy="1330452"/>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13"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628650" y="273845"/>
            <a:ext cx="7886700" cy="73546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350"/>
              <a:buFont typeface="Calibri"/>
              <a:buNone/>
            </a:pPr>
            <a:r>
              <a:rPr b="0" i="0" lang="en" sz="1350" u="none" cap="none" strike="noStrike">
                <a:solidFill>
                  <a:schemeClr val="dk1"/>
                </a:solidFill>
                <a:latin typeface="Calibri"/>
                <a:ea typeface="Calibri"/>
                <a:cs typeface="Calibri"/>
                <a:sym typeface="Calibri"/>
              </a:rPr>
              <a:t>Pipeline &amp; Graph using network -</a:t>
            </a:r>
            <a:endParaRPr/>
          </a:p>
        </p:txBody>
      </p:sp>
      <p:pic>
        <p:nvPicPr>
          <p:cNvPr id="334" name="Google Shape;334;p51"/>
          <p:cNvPicPr preferRelativeResize="0"/>
          <p:nvPr/>
        </p:nvPicPr>
        <p:blipFill rotWithShape="1">
          <a:blip r:embed="rId3">
            <a:alphaModFix/>
          </a:blip>
          <a:srcRect b="0" l="0" r="0" t="0"/>
          <a:stretch/>
        </p:blipFill>
        <p:spPr>
          <a:xfrm>
            <a:off x="56466" y="2750425"/>
            <a:ext cx="8089538" cy="2259041"/>
          </a:xfrm>
          <a:prstGeom prst="rect">
            <a:avLst/>
          </a:prstGeom>
          <a:noFill/>
          <a:ln>
            <a:noFill/>
          </a:ln>
        </p:spPr>
      </p:pic>
      <p:pic>
        <p:nvPicPr>
          <p:cNvPr id="335" name="Google Shape;335;p51"/>
          <p:cNvPicPr preferRelativeResize="0"/>
          <p:nvPr/>
        </p:nvPicPr>
        <p:blipFill rotWithShape="1">
          <a:blip r:embed="rId4">
            <a:alphaModFix/>
          </a:blip>
          <a:srcRect b="0" l="0" r="0" t="0"/>
          <a:stretch/>
        </p:blipFill>
        <p:spPr>
          <a:xfrm>
            <a:off x="56466" y="1009312"/>
            <a:ext cx="6697662" cy="16340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350"/>
              <a:buFont typeface="Calibri"/>
              <a:buNone/>
            </a:pPr>
            <a:r>
              <a:rPr b="0" i="0" lang="en" sz="1350" u="none" cap="none" strike="noStrike">
                <a:solidFill>
                  <a:schemeClr val="dk1"/>
                </a:solidFill>
                <a:latin typeface="Calibri"/>
                <a:ea typeface="Calibri"/>
                <a:cs typeface="Calibri"/>
                <a:sym typeface="Calibri"/>
              </a:rPr>
              <a:t>Calling Word2vec to learn embeddings - </a:t>
            </a:r>
            <a:endParaRPr/>
          </a:p>
        </p:txBody>
      </p:sp>
      <p:pic>
        <p:nvPicPr>
          <p:cNvPr id="341" name="Google Shape;341;p52"/>
          <p:cNvPicPr preferRelativeResize="0"/>
          <p:nvPr/>
        </p:nvPicPr>
        <p:blipFill rotWithShape="1">
          <a:blip r:embed="rId3">
            <a:alphaModFix/>
          </a:blip>
          <a:srcRect b="0" l="0" r="0" t="0"/>
          <a:stretch/>
        </p:blipFill>
        <p:spPr>
          <a:xfrm>
            <a:off x="0" y="1581026"/>
            <a:ext cx="9144000" cy="1212980"/>
          </a:xfrm>
          <a:prstGeom prst="rect">
            <a:avLst/>
          </a:prstGeom>
          <a:noFill/>
          <a:ln>
            <a:noFill/>
          </a:ln>
        </p:spPr>
      </p:pic>
      <p:sp>
        <p:nvSpPr>
          <p:cNvPr id="342" name="Google Shape;342;p52"/>
          <p:cNvSpPr txBox="1"/>
          <p:nvPr/>
        </p:nvSpPr>
        <p:spPr>
          <a:xfrm>
            <a:off x="199748" y="2794006"/>
            <a:ext cx="3788546" cy="288540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50" u="none" cap="none" strike="noStrike">
                <a:solidFill>
                  <a:schemeClr val="dk1"/>
                </a:solidFill>
                <a:latin typeface="Calibri"/>
                <a:ea typeface="Calibri"/>
                <a:cs typeface="Calibri"/>
                <a:sym typeface="Calibri"/>
              </a:rPr>
              <a:t>After performing walks a list of a large array like a very big paragraph is given as input to word2vec. In this case the sequence consists of node numbers instead of words.</a:t>
            </a:r>
            <a:endParaRPr/>
          </a:p>
          <a:p>
            <a:pPr indent="0" lvl="0" marL="0" marR="0" rtl="0" algn="l">
              <a:lnSpc>
                <a:spcPct val="100000"/>
              </a:lnSpc>
              <a:spcBef>
                <a:spcPts val="0"/>
              </a:spcBef>
              <a:spcAft>
                <a:spcPts val="0"/>
              </a:spcAft>
              <a:buNone/>
            </a:pPr>
            <a:r>
              <a:rPr b="0" i="0" lang="en" sz="1650" u="none" cap="none" strike="noStrike">
                <a:solidFill>
                  <a:schemeClr val="dk1"/>
                </a:solidFill>
                <a:latin typeface="Calibri"/>
                <a:ea typeface="Calibri"/>
                <a:cs typeface="Calibri"/>
                <a:sym typeface="Calibri"/>
              </a:rPr>
              <a:t>e.g – </a:t>
            </a:r>
            <a:endParaRPr/>
          </a:p>
          <a:p>
            <a:pPr indent="0" lvl="0" marL="0" marR="0" rtl="0" algn="l">
              <a:lnSpc>
                <a:spcPct val="100000"/>
              </a:lnSpc>
              <a:spcBef>
                <a:spcPts val="0"/>
              </a:spcBef>
              <a:spcAft>
                <a:spcPts val="0"/>
              </a:spcAft>
              <a:buNone/>
            </a:pPr>
            <a:r>
              <a:rPr b="0" i="0" lang="en" sz="1650" u="none" cap="none" strike="noStrike">
                <a:solidFill>
                  <a:schemeClr val="dk1"/>
                </a:solidFill>
                <a:latin typeface="Calibri"/>
                <a:ea typeface="Calibri"/>
                <a:cs typeface="Calibri"/>
                <a:sym typeface="Calibri"/>
              </a:rPr>
              <a:t>Word i/p : “[I am a student named Akash]”</a:t>
            </a:r>
            <a:endParaRPr/>
          </a:p>
          <a:p>
            <a:pPr indent="0" lvl="0" marL="0" marR="0" rtl="0" algn="l">
              <a:lnSpc>
                <a:spcPct val="100000"/>
              </a:lnSpc>
              <a:spcBef>
                <a:spcPts val="0"/>
              </a:spcBef>
              <a:spcAft>
                <a:spcPts val="0"/>
              </a:spcAft>
              <a:buNone/>
            </a:pPr>
            <a:r>
              <a:t/>
            </a:r>
            <a:endParaRPr b="0" i="0" sz="16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 sz="1650" u="none" cap="none" strike="noStrike">
                <a:solidFill>
                  <a:schemeClr val="dk1"/>
                </a:solidFill>
                <a:latin typeface="Calibri"/>
                <a:ea typeface="Calibri"/>
                <a:cs typeface="Calibri"/>
                <a:sym typeface="Calibri"/>
              </a:rPr>
              <a:t>Our i/p : “[1 7 8 7 9 23 21 7 2 7 43]”</a:t>
            </a:r>
            <a:endParaRPr/>
          </a:p>
          <a:p>
            <a:pPr indent="0" lvl="0" marL="0" marR="0" rtl="0" algn="l">
              <a:lnSpc>
                <a:spcPct val="100000"/>
              </a:lnSpc>
              <a:spcBef>
                <a:spcPts val="0"/>
              </a:spcBef>
              <a:spcAft>
                <a:spcPts val="0"/>
              </a:spcAft>
              <a:buNone/>
            </a:pPr>
            <a:r>
              <a:t/>
            </a:r>
            <a:endParaRPr b="0" i="0" sz="1650" u="none" cap="none" strike="noStrike">
              <a:solidFill>
                <a:schemeClr val="dk1"/>
              </a:solidFill>
              <a:latin typeface="Calibri"/>
              <a:ea typeface="Calibri"/>
              <a:cs typeface="Calibri"/>
              <a:sym typeface="Calibri"/>
            </a:endParaRPr>
          </a:p>
        </p:txBody>
      </p:sp>
      <p:pic>
        <p:nvPicPr>
          <p:cNvPr descr="A picture containing stove&#10;&#10;Description automatically generated" id="343" name="Google Shape;343;p52"/>
          <p:cNvPicPr preferRelativeResize="0"/>
          <p:nvPr/>
        </p:nvPicPr>
        <p:blipFill rotWithShape="1">
          <a:blip r:embed="rId4">
            <a:alphaModFix/>
          </a:blip>
          <a:srcRect b="0" l="0" r="0" t="0"/>
          <a:stretch/>
        </p:blipFill>
        <p:spPr>
          <a:xfrm>
            <a:off x="4131670" y="3107017"/>
            <a:ext cx="4964020" cy="13457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A close up of text on a white background&#10;&#10;Description automatically generated" id="348" name="Google Shape;348;p53"/>
          <p:cNvPicPr preferRelativeResize="0"/>
          <p:nvPr/>
        </p:nvPicPr>
        <p:blipFill rotWithShape="1">
          <a:blip r:embed="rId3">
            <a:alphaModFix/>
          </a:blip>
          <a:srcRect b="0" l="0" r="0" t="8302"/>
          <a:stretch/>
        </p:blipFill>
        <p:spPr>
          <a:xfrm>
            <a:off x="2858441" y="0"/>
            <a:ext cx="3478065" cy="5134994"/>
          </a:xfrm>
          <a:prstGeom prst="rect">
            <a:avLst/>
          </a:prstGeom>
          <a:noFill/>
          <a:ln>
            <a:noFill/>
          </a:ln>
        </p:spPr>
      </p:pic>
      <p:pic>
        <p:nvPicPr>
          <p:cNvPr descr="Text, letter&#10;&#10;Description automatically generated" id="349" name="Google Shape;349;p53"/>
          <p:cNvPicPr preferRelativeResize="0"/>
          <p:nvPr/>
        </p:nvPicPr>
        <p:blipFill rotWithShape="1">
          <a:blip r:embed="rId4">
            <a:alphaModFix/>
          </a:blip>
          <a:srcRect b="0" l="0" r="0" t="9420"/>
          <a:stretch/>
        </p:blipFill>
        <p:spPr>
          <a:xfrm>
            <a:off x="2631385" y="9373"/>
            <a:ext cx="3705121" cy="51341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350"/>
              <a:buFont typeface="Calibri"/>
              <a:buNone/>
            </a:pPr>
            <a:r>
              <a:t/>
            </a:r>
            <a:endParaRPr b="0" i="0" sz="1350" u="none" cap="none" strike="noStrike">
              <a:solidFill>
                <a:schemeClr val="dk1"/>
              </a:solidFill>
              <a:latin typeface="Calibri"/>
              <a:ea typeface="Calibri"/>
              <a:cs typeface="Calibri"/>
              <a:sym typeface="Calibri"/>
            </a:endParaRPr>
          </a:p>
        </p:txBody>
      </p:sp>
      <p:pic>
        <p:nvPicPr>
          <p:cNvPr id="355" name="Google Shape;355;p54"/>
          <p:cNvPicPr preferRelativeResize="0"/>
          <p:nvPr/>
        </p:nvPicPr>
        <p:blipFill rotWithShape="1">
          <a:blip r:embed="rId3">
            <a:alphaModFix/>
          </a:blip>
          <a:srcRect b="0" l="0" r="0" t="0"/>
          <a:stretch/>
        </p:blipFill>
        <p:spPr>
          <a:xfrm>
            <a:off x="-1" y="4454"/>
            <a:ext cx="8602318" cy="51390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descr="Text, letter&#10;&#10;Description automatically generated" id="360" name="Google Shape;360;p55"/>
          <p:cNvPicPr preferRelativeResize="0"/>
          <p:nvPr/>
        </p:nvPicPr>
        <p:blipFill rotWithShape="1">
          <a:blip r:embed="rId3">
            <a:alphaModFix/>
          </a:blip>
          <a:srcRect b="0" l="0" r="0" t="0"/>
          <a:stretch/>
        </p:blipFill>
        <p:spPr>
          <a:xfrm>
            <a:off x="1637822" y="0"/>
            <a:ext cx="5868356"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descr="Text, letter&#10;&#10;Description automatically generated" id="365" name="Google Shape;365;p56"/>
          <p:cNvPicPr preferRelativeResize="0"/>
          <p:nvPr/>
        </p:nvPicPr>
        <p:blipFill rotWithShape="1">
          <a:blip r:embed="rId3">
            <a:alphaModFix/>
          </a:blip>
          <a:srcRect b="0" l="0" r="0" t="0"/>
          <a:stretch/>
        </p:blipFill>
        <p:spPr>
          <a:xfrm>
            <a:off x="2546431" y="0"/>
            <a:ext cx="4051139"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7"/>
          <p:cNvSpPr txBox="1"/>
          <p:nvPr>
            <p:ph type="title"/>
          </p:nvPr>
        </p:nvSpPr>
        <p:spPr>
          <a:xfrm>
            <a:off x="710648" y="34528"/>
            <a:ext cx="7886700" cy="99417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350"/>
              <a:buFont typeface="Calibri"/>
              <a:buNone/>
            </a:pPr>
            <a:r>
              <a:rPr b="0" i="0" lang="en" sz="1350" u="none" cap="none" strike="noStrike">
                <a:solidFill>
                  <a:schemeClr val="dk1"/>
                </a:solidFill>
                <a:latin typeface="Calibri"/>
                <a:ea typeface="Calibri"/>
                <a:cs typeface="Calibri"/>
                <a:sym typeface="Calibri"/>
              </a:rPr>
              <a:t>Probabilities with Memory -</a:t>
            </a:r>
            <a:endParaRPr/>
          </a:p>
        </p:txBody>
      </p:sp>
      <p:pic>
        <p:nvPicPr>
          <p:cNvPr id="371" name="Google Shape;371;p57"/>
          <p:cNvPicPr preferRelativeResize="0"/>
          <p:nvPr/>
        </p:nvPicPr>
        <p:blipFill rotWithShape="1">
          <a:blip r:embed="rId3">
            <a:alphaModFix/>
          </a:blip>
          <a:srcRect b="0" l="0" r="0" t="0"/>
          <a:stretch/>
        </p:blipFill>
        <p:spPr>
          <a:xfrm>
            <a:off x="0" y="908980"/>
            <a:ext cx="8929645" cy="38824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2" name="Shape 252"/>
        <p:cNvGrpSpPr/>
        <p:nvPr/>
      </p:nvGrpSpPr>
      <p:grpSpPr>
        <a:xfrm>
          <a:off x="0" y="0"/>
          <a:ext cx="0" cy="0"/>
          <a:chOff x="0" y="0"/>
          <a:chExt cx="0" cy="0"/>
        </a:xfrm>
      </p:grpSpPr>
      <p:sp>
        <p:nvSpPr>
          <p:cNvPr id="253" name="Google Shape;253;p40"/>
          <p:cNvSpPr/>
          <p:nvPr/>
        </p:nvSpPr>
        <p:spPr>
          <a:xfrm>
            <a:off x="0" y="0"/>
            <a:ext cx="9144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13" u="none" cap="none" strike="noStrike">
              <a:solidFill>
                <a:schemeClr val="lt1"/>
              </a:solidFill>
              <a:latin typeface="Calibri"/>
              <a:ea typeface="Calibri"/>
              <a:cs typeface="Calibri"/>
              <a:sym typeface="Calibri"/>
            </a:endParaRPr>
          </a:p>
        </p:txBody>
      </p:sp>
      <p:pic>
        <p:nvPicPr>
          <p:cNvPr id="254" name="Google Shape;254;p40"/>
          <p:cNvPicPr preferRelativeResize="0"/>
          <p:nvPr/>
        </p:nvPicPr>
        <p:blipFill rotWithShape="1">
          <a:blip r:embed="rId3">
            <a:alphaModFix/>
          </a:blip>
          <a:srcRect b="0" l="0" r="23872" t="9091"/>
          <a:stretch/>
        </p:blipFill>
        <p:spPr>
          <a:xfrm>
            <a:off x="2642616" y="7"/>
            <a:ext cx="6501384" cy="5143493"/>
          </a:xfrm>
          <a:prstGeom prst="rect">
            <a:avLst/>
          </a:prstGeom>
          <a:noFill/>
          <a:ln>
            <a:noFill/>
          </a:ln>
        </p:spPr>
      </p:pic>
      <p:sp>
        <p:nvSpPr>
          <p:cNvPr id="255" name="Google Shape;255;p40"/>
          <p:cNvSpPr/>
          <p:nvPr/>
        </p:nvSpPr>
        <p:spPr>
          <a:xfrm>
            <a:off x="2" y="0"/>
            <a:ext cx="7004405" cy="51435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13" u="none" cap="none" strike="noStrike">
              <a:solidFill>
                <a:schemeClr val="lt1"/>
              </a:solidFill>
              <a:latin typeface="Calibri"/>
              <a:ea typeface="Calibri"/>
              <a:cs typeface="Calibri"/>
              <a:sym typeface="Calibri"/>
            </a:endParaRPr>
          </a:p>
        </p:txBody>
      </p:sp>
      <p:sp>
        <p:nvSpPr>
          <p:cNvPr id="256" name="Google Shape;256;p40"/>
          <p:cNvSpPr txBox="1"/>
          <p:nvPr>
            <p:ph type="title"/>
          </p:nvPr>
        </p:nvSpPr>
        <p:spPr>
          <a:xfrm>
            <a:off x="358486" y="841772"/>
            <a:ext cx="3017520" cy="2403101"/>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lt1"/>
              </a:buClr>
              <a:buSzPts val="3600"/>
              <a:buFont typeface="Calibri"/>
              <a:buNone/>
            </a:pPr>
            <a:r>
              <a:rPr b="0" i="0" lang="en" sz="3600" u="none" cap="none" strike="noStrike">
                <a:solidFill>
                  <a:schemeClr val="lt1"/>
                </a:solidFill>
                <a:latin typeface="Calibri"/>
                <a:ea typeface="Calibri"/>
                <a:cs typeface="Calibri"/>
                <a:sym typeface="Calibri"/>
              </a:rPr>
              <a:t>Word2vec (brief explanation)</a:t>
            </a:r>
            <a:endParaRPr/>
          </a:p>
        </p:txBody>
      </p:sp>
      <p:sp>
        <p:nvSpPr>
          <p:cNvPr id="257" name="Google Shape;257;p40"/>
          <p:cNvSpPr/>
          <p:nvPr/>
        </p:nvSpPr>
        <p:spPr>
          <a:xfrm rot="5400000">
            <a:off x="569941" y="260093"/>
            <a:ext cx="109728"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13" u="none" cap="none" strike="noStrike">
              <a:solidFill>
                <a:srgbClr val="FFFFFF"/>
              </a:solidFill>
              <a:latin typeface="Calibri"/>
              <a:ea typeface="Calibri"/>
              <a:cs typeface="Calibri"/>
              <a:sym typeface="Calibri"/>
            </a:endParaRPr>
          </a:p>
        </p:txBody>
      </p:sp>
      <p:sp>
        <p:nvSpPr>
          <p:cNvPr id="258" name="Google Shape;258;p40"/>
          <p:cNvSpPr/>
          <p:nvPr/>
        </p:nvSpPr>
        <p:spPr>
          <a:xfrm>
            <a:off x="360772" y="3410190"/>
            <a:ext cx="2983230" cy="137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txBox="1"/>
          <p:nvPr>
            <p:ph type="title"/>
          </p:nvPr>
        </p:nvSpPr>
        <p:spPr>
          <a:xfrm>
            <a:off x="181962" y="1763944"/>
            <a:ext cx="3662039" cy="63882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Calibri"/>
              <a:buNone/>
            </a:pPr>
            <a:r>
              <a:rPr b="0" i="0" lang="en" sz="3000" u="none" cap="none" strike="noStrike">
                <a:solidFill>
                  <a:schemeClr val="dk1"/>
                </a:solidFill>
                <a:latin typeface="Calibri"/>
                <a:ea typeface="Calibri"/>
                <a:cs typeface="Calibri"/>
                <a:sym typeface="Calibri"/>
              </a:rPr>
              <a:t>Alias Draw (integer)</a:t>
            </a:r>
            <a:endParaRPr/>
          </a:p>
        </p:txBody>
      </p:sp>
      <p:pic>
        <p:nvPicPr>
          <p:cNvPr id="377" name="Google Shape;377;p58"/>
          <p:cNvPicPr preferRelativeResize="0"/>
          <p:nvPr/>
        </p:nvPicPr>
        <p:blipFill rotWithShape="1">
          <a:blip r:embed="rId3">
            <a:alphaModFix/>
          </a:blip>
          <a:srcRect b="0" l="0" r="2870" t="0"/>
          <a:stretch/>
        </p:blipFill>
        <p:spPr>
          <a:xfrm>
            <a:off x="4150690" y="106673"/>
            <a:ext cx="4991470" cy="4930154"/>
          </a:xfrm>
          <a:prstGeom prst="rect">
            <a:avLst/>
          </a:prstGeom>
          <a:noFill/>
          <a:ln>
            <a:noFill/>
          </a:ln>
        </p:spPr>
      </p:pic>
      <p:pic>
        <p:nvPicPr>
          <p:cNvPr id="378" name="Google Shape;378;p58"/>
          <p:cNvPicPr preferRelativeResize="0"/>
          <p:nvPr/>
        </p:nvPicPr>
        <p:blipFill rotWithShape="1">
          <a:blip r:embed="rId4">
            <a:alphaModFix/>
          </a:blip>
          <a:srcRect b="0" l="0" r="3015" t="0"/>
          <a:stretch/>
        </p:blipFill>
        <p:spPr>
          <a:xfrm>
            <a:off x="0" y="3189206"/>
            <a:ext cx="4148091" cy="1411646"/>
          </a:xfrm>
          <a:prstGeom prst="rect">
            <a:avLst/>
          </a:prstGeom>
          <a:noFill/>
          <a:ln>
            <a:noFill/>
          </a:ln>
        </p:spPr>
      </p:pic>
      <p:sp>
        <p:nvSpPr>
          <p:cNvPr id="379" name="Google Shape;379;p58"/>
          <p:cNvSpPr txBox="1"/>
          <p:nvPr/>
        </p:nvSpPr>
        <p:spPr>
          <a:xfrm>
            <a:off x="181962" y="612559"/>
            <a:ext cx="3169328"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chemeClr val="dk1"/>
                </a:solidFill>
                <a:latin typeface="Calibri"/>
                <a:ea typeface="Calibri"/>
                <a:cs typeface="Calibri"/>
                <a:sym typeface="Calibri"/>
              </a:rPr>
              <a:t>Alias Setup (J, q)</a:t>
            </a:r>
            <a:endParaRPr/>
          </a:p>
        </p:txBody>
      </p:sp>
      <p:sp>
        <p:nvSpPr>
          <p:cNvPr id="380" name="Google Shape;380;p58"/>
          <p:cNvSpPr/>
          <p:nvPr/>
        </p:nvSpPr>
        <p:spPr>
          <a:xfrm>
            <a:off x="2984387" y="696279"/>
            <a:ext cx="733806" cy="363474"/>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13" u="none" cap="none" strike="noStrike">
              <a:solidFill>
                <a:schemeClr val="dk1"/>
              </a:solidFill>
              <a:latin typeface="Calibri"/>
              <a:ea typeface="Calibri"/>
              <a:cs typeface="Calibri"/>
              <a:sym typeface="Calibri"/>
            </a:endParaRPr>
          </a:p>
        </p:txBody>
      </p:sp>
      <p:sp>
        <p:nvSpPr>
          <p:cNvPr id="381" name="Google Shape;381;p58"/>
          <p:cNvSpPr/>
          <p:nvPr/>
        </p:nvSpPr>
        <p:spPr>
          <a:xfrm>
            <a:off x="1460346" y="2402766"/>
            <a:ext cx="363474" cy="733806"/>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13"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9"/>
          <p:cNvPicPr preferRelativeResize="0"/>
          <p:nvPr/>
        </p:nvPicPr>
        <p:blipFill rotWithShape="1">
          <a:blip r:embed="rId3">
            <a:alphaModFix/>
          </a:blip>
          <a:srcRect b="0" l="0" r="0" t="2271"/>
          <a:stretch/>
        </p:blipFill>
        <p:spPr>
          <a:xfrm>
            <a:off x="1621631" y="0"/>
            <a:ext cx="5769743"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60"/>
          <p:cNvPicPr preferRelativeResize="0"/>
          <p:nvPr/>
        </p:nvPicPr>
        <p:blipFill rotWithShape="1">
          <a:blip r:embed="rId3">
            <a:alphaModFix/>
          </a:blip>
          <a:srcRect b="0" l="0" r="0" t="0"/>
          <a:stretch/>
        </p:blipFill>
        <p:spPr>
          <a:xfrm>
            <a:off x="-1" y="1827174"/>
            <a:ext cx="9163414" cy="2773679"/>
          </a:xfrm>
          <a:prstGeom prst="rect">
            <a:avLst/>
          </a:prstGeom>
          <a:noFill/>
          <a:ln>
            <a:noFill/>
          </a:ln>
        </p:spPr>
      </p:pic>
      <p:sp>
        <p:nvSpPr>
          <p:cNvPr id="392" name="Google Shape;392;p60"/>
          <p:cNvSpPr txBox="1"/>
          <p:nvPr/>
        </p:nvSpPr>
        <p:spPr>
          <a:xfrm>
            <a:off x="84338" y="396166"/>
            <a:ext cx="8975324" cy="13388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2700" u="none" cap="none" strike="noStrike">
                <a:solidFill>
                  <a:schemeClr val="dk1"/>
                </a:solidFill>
                <a:latin typeface="Calibri"/>
                <a:ea typeface="Calibri"/>
                <a:cs typeface="Calibri"/>
                <a:sym typeface="Calibri"/>
              </a:rPr>
              <a:t>Simulating walks in numerous iterations. (Every single iteration consists of walks starting from every node present in the graph)</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61"/>
          <p:cNvPicPr preferRelativeResize="0"/>
          <p:nvPr/>
        </p:nvPicPr>
        <p:blipFill rotWithShape="1">
          <a:blip r:embed="rId3">
            <a:alphaModFix/>
          </a:blip>
          <a:srcRect b="0" l="0" r="0" t="0"/>
          <a:stretch/>
        </p:blipFill>
        <p:spPr>
          <a:xfrm>
            <a:off x="0" y="774993"/>
            <a:ext cx="9075198" cy="4368818"/>
          </a:xfrm>
          <a:prstGeom prst="rect">
            <a:avLst/>
          </a:prstGeom>
          <a:noFill/>
          <a:ln>
            <a:noFill/>
          </a:ln>
        </p:spPr>
      </p:pic>
      <p:sp>
        <p:nvSpPr>
          <p:cNvPr id="398" name="Google Shape;398;p61"/>
          <p:cNvSpPr txBox="1"/>
          <p:nvPr/>
        </p:nvSpPr>
        <p:spPr>
          <a:xfrm>
            <a:off x="110971" y="266330"/>
            <a:ext cx="8853257" cy="4154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2100" u="none" cap="none" strike="noStrike">
                <a:solidFill>
                  <a:schemeClr val="dk1"/>
                </a:solidFill>
                <a:latin typeface="Calibri"/>
                <a:ea typeface="Calibri"/>
                <a:cs typeface="Calibri"/>
                <a:sym typeface="Calibri"/>
              </a:rPr>
              <a:t>Single walk using node2vec (simulate walks use this function to generate a walk)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b="0" i="0" lang="en" sz="2400" u="none" cap="none" strike="noStrike">
                <a:solidFill>
                  <a:schemeClr val="dk1"/>
                </a:solidFill>
                <a:latin typeface="Calibri"/>
                <a:ea typeface="Calibri"/>
                <a:cs typeface="Calibri"/>
                <a:sym typeface="Calibri"/>
              </a:rPr>
              <a:t>Using a different Random Walk (from stellargraph)- </a:t>
            </a:r>
            <a:endParaRPr/>
          </a:p>
        </p:txBody>
      </p:sp>
      <p:pic>
        <p:nvPicPr>
          <p:cNvPr id="404" name="Google Shape;404;p62"/>
          <p:cNvPicPr preferRelativeResize="0"/>
          <p:nvPr/>
        </p:nvPicPr>
        <p:blipFill rotWithShape="1">
          <a:blip r:embed="rId3">
            <a:alphaModFix/>
          </a:blip>
          <a:srcRect b="0" l="0" r="0" t="0"/>
          <a:stretch/>
        </p:blipFill>
        <p:spPr>
          <a:xfrm>
            <a:off x="628651" y="1122872"/>
            <a:ext cx="7504043" cy="40047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3"/>
          <p:cNvSpPr txBox="1"/>
          <p:nvPr>
            <p:ph type="ctrTitle"/>
          </p:nvPr>
        </p:nvSpPr>
        <p:spPr>
          <a:xfrm>
            <a:off x="1143000" y="342842"/>
            <a:ext cx="6858000" cy="74289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1350"/>
              <a:buFont typeface="Calibri"/>
              <a:buNone/>
            </a:pPr>
            <a:r>
              <a:rPr b="0" i="0" lang="en" sz="1350" u="none" cap="none" strike="noStrike">
                <a:solidFill>
                  <a:schemeClr val="dk1"/>
                </a:solidFill>
                <a:latin typeface="Calibri"/>
                <a:ea typeface="Calibri"/>
                <a:cs typeface="Calibri"/>
                <a:sym typeface="Calibri"/>
              </a:rPr>
              <a:t>Show Visualizations</a:t>
            </a:r>
            <a:endParaRPr/>
          </a:p>
        </p:txBody>
      </p:sp>
      <p:sp>
        <p:nvSpPr>
          <p:cNvPr id="410" name="Google Shape;410;p63"/>
          <p:cNvSpPr txBox="1"/>
          <p:nvPr>
            <p:ph idx="1" type="subTitle"/>
          </p:nvPr>
        </p:nvSpPr>
        <p:spPr>
          <a:xfrm>
            <a:off x="1143000" y="1238436"/>
            <a:ext cx="6858000" cy="3721963"/>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222222"/>
              </a:buClr>
              <a:buSzPts val="1350"/>
              <a:buFont typeface="Arial"/>
              <a:buNone/>
            </a:pPr>
            <a:r>
              <a:rPr b="1" i="0" lang="en" sz="1350" u="none" cap="none" strike="noStrike">
                <a:solidFill>
                  <a:srgbClr val="222222"/>
                </a:solidFill>
                <a:latin typeface="arial"/>
                <a:ea typeface="arial"/>
                <a:cs typeface="arial"/>
                <a:sym typeface="arial"/>
              </a:rPr>
              <a:t>t</a:t>
            </a:r>
            <a:r>
              <a:rPr b="0" i="0" lang="en" sz="1350" u="none" cap="none" strike="noStrike">
                <a:solidFill>
                  <a:srgbClr val="222222"/>
                </a:solidFill>
                <a:latin typeface="arial"/>
                <a:ea typeface="arial"/>
                <a:cs typeface="arial"/>
                <a:sym typeface="arial"/>
              </a:rPr>
              <a:t>-</a:t>
            </a:r>
            <a:r>
              <a:rPr b="1" i="0" lang="en" sz="1350" u="none" cap="none" strike="noStrike">
                <a:solidFill>
                  <a:srgbClr val="222222"/>
                </a:solidFill>
                <a:latin typeface="arial"/>
                <a:ea typeface="arial"/>
                <a:cs typeface="arial"/>
                <a:sym typeface="arial"/>
              </a:rPr>
              <a:t>SNE</a:t>
            </a:r>
            <a:r>
              <a:rPr b="0" i="0" lang="en" sz="1350" u="none" cap="none" strike="noStrike">
                <a:solidFill>
                  <a:srgbClr val="222222"/>
                </a:solidFill>
                <a:latin typeface="arial"/>
                <a:ea typeface="arial"/>
                <a:cs typeface="arial"/>
                <a:sym typeface="arial"/>
              </a:rPr>
              <a:t> a non-linear dimensionality reduction </a:t>
            </a:r>
            <a:r>
              <a:rPr b="1" i="0" lang="en" sz="1350" u="none" cap="none" strike="noStrike">
                <a:solidFill>
                  <a:srgbClr val="222222"/>
                </a:solidFill>
                <a:latin typeface="arial"/>
                <a:ea typeface="arial"/>
                <a:cs typeface="arial"/>
                <a:sym typeface="arial"/>
              </a:rPr>
              <a:t>algorithm</a:t>
            </a:r>
            <a:r>
              <a:rPr b="0" i="0" lang="en" sz="1350" u="none" cap="none" strike="noStrike">
                <a:solidFill>
                  <a:srgbClr val="222222"/>
                </a:solidFill>
                <a:latin typeface="arial"/>
                <a:ea typeface="arial"/>
                <a:cs typeface="arial"/>
                <a:sym typeface="arial"/>
              </a:rPr>
              <a:t> finds patterns in the data by identifying observed clusters based on similarity of data points with multiple features. But it is not a </a:t>
            </a:r>
            <a:r>
              <a:rPr b="1" i="0" lang="en" sz="1350" u="none" cap="none" strike="noStrike">
                <a:solidFill>
                  <a:srgbClr val="222222"/>
                </a:solidFill>
                <a:latin typeface="arial"/>
                <a:ea typeface="arial"/>
                <a:cs typeface="arial"/>
                <a:sym typeface="arial"/>
              </a:rPr>
              <a:t>clustering algorithm</a:t>
            </a:r>
            <a:r>
              <a:rPr b="0" i="0" lang="en" sz="1350" u="none" cap="none" strike="noStrike">
                <a:solidFill>
                  <a:srgbClr val="222222"/>
                </a:solidFill>
                <a:latin typeface="arial"/>
                <a:ea typeface="arial"/>
                <a:cs typeface="arial"/>
                <a:sym typeface="arial"/>
              </a:rPr>
              <a:t> it is a dimensionality reduction </a:t>
            </a:r>
            <a:r>
              <a:rPr b="1" i="0" lang="en" sz="1350" u="none" cap="none" strike="noStrike">
                <a:solidFill>
                  <a:srgbClr val="222222"/>
                </a:solidFill>
                <a:latin typeface="arial"/>
                <a:ea typeface="arial"/>
                <a:cs typeface="arial"/>
                <a:sym typeface="arial"/>
              </a:rPr>
              <a:t>algorithm.</a:t>
            </a:r>
            <a:endParaRPr/>
          </a:p>
          <a:p>
            <a:pPr indent="0" lvl="0" marL="0" marR="0" rtl="0" algn="just">
              <a:lnSpc>
                <a:spcPct val="90000"/>
              </a:lnSpc>
              <a:spcBef>
                <a:spcPts val="1000"/>
              </a:spcBef>
              <a:spcAft>
                <a:spcPts val="0"/>
              </a:spcAft>
              <a:buClr>
                <a:schemeClr val="dk1"/>
              </a:buClr>
              <a:buSzPts val="1350"/>
              <a:buFont typeface="Arial"/>
              <a:buNone/>
            </a:pPr>
            <a:r>
              <a:t/>
            </a:r>
            <a:endParaRPr b="1" i="0" sz="1350" u="none" cap="none" strike="noStrike">
              <a:solidFill>
                <a:srgbClr val="222222"/>
              </a:solidFill>
              <a:latin typeface="arial"/>
              <a:ea typeface="arial"/>
              <a:cs typeface="arial"/>
              <a:sym typeface="arial"/>
            </a:endParaRPr>
          </a:p>
          <a:p>
            <a:pPr indent="0" lvl="0" marL="0" marR="0" rtl="0" algn="just">
              <a:lnSpc>
                <a:spcPct val="90000"/>
              </a:lnSpc>
              <a:spcBef>
                <a:spcPts val="1000"/>
              </a:spcBef>
              <a:spcAft>
                <a:spcPts val="0"/>
              </a:spcAft>
              <a:buClr>
                <a:srgbClr val="222222"/>
              </a:buClr>
              <a:buSzPts val="1350"/>
              <a:buFont typeface="Arial"/>
              <a:buNone/>
            </a:pPr>
            <a:r>
              <a:rPr b="0" i="0" lang="en" sz="1350" u="none" cap="none" strike="noStrike">
                <a:solidFill>
                  <a:srgbClr val="222222"/>
                </a:solidFill>
                <a:latin typeface="arial"/>
                <a:ea typeface="arial"/>
                <a:cs typeface="arial"/>
                <a:sym typeface="arial"/>
              </a:rPr>
              <a:t>It gives promising results for clustering as well. Comparison with cluster obtained via K-means clustering in the next slide yields that we can directly use clusters generated from t-SNE for visualization.</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4"/>
          <p:cNvSpPr txBox="1"/>
          <p:nvPr/>
        </p:nvSpPr>
        <p:spPr>
          <a:xfrm>
            <a:off x="656948" y="798991"/>
            <a:ext cx="7830105" cy="2654573"/>
          </a:xfrm>
          <a:prstGeom prst="rect">
            <a:avLst/>
          </a:prstGeom>
          <a:noFill/>
          <a:ln>
            <a:noFill/>
          </a:ln>
        </p:spPr>
        <p:txBody>
          <a:bodyPr anchorCtr="0" anchor="t" bIns="45700" lIns="91425" spcFirstLastPara="1" rIns="91425" wrap="square" tIns="45700">
            <a:noAutofit/>
          </a:bodyPr>
          <a:lstStyle/>
          <a:p>
            <a:pPr indent="-214313" lvl="0" marL="214313" marR="0" rtl="0" algn="l">
              <a:lnSpc>
                <a:spcPct val="100000"/>
              </a:lnSpc>
              <a:spcBef>
                <a:spcPts val="0"/>
              </a:spcBef>
              <a:spcAft>
                <a:spcPts val="0"/>
              </a:spcAft>
              <a:buClr>
                <a:srgbClr val="000000"/>
              </a:buClr>
              <a:buSzPts val="2100"/>
              <a:buFont typeface="Arial"/>
              <a:buChar char="•"/>
            </a:pPr>
            <a:r>
              <a:rPr b="0" i="0" lang="en" sz="2100" u="none" cap="none" strike="noStrike">
                <a:solidFill>
                  <a:schemeClr val="dk1"/>
                </a:solidFill>
                <a:latin typeface="Calibri"/>
                <a:ea typeface="Calibri"/>
                <a:cs typeface="Calibri"/>
                <a:sym typeface="Calibri"/>
              </a:rPr>
              <a:t>Embedding Projector –</a:t>
            </a:r>
            <a:endParaRPr/>
          </a:p>
          <a:p>
            <a:pPr indent="-214312" lvl="1" marL="557213" marR="0" rtl="0" algn="l">
              <a:lnSpc>
                <a:spcPct val="100000"/>
              </a:lnSpc>
              <a:spcBef>
                <a:spcPts val="0"/>
              </a:spcBef>
              <a:spcAft>
                <a:spcPts val="0"/>
              </a:spcAft>
              <a:buClr>
                <a:srgbClr val="000000"/>
              </a:buClr>
              <a:buSzPts val="2100"/>
              <a:buFont typeface="Arial"/>
              <a:buChar char="•"/>
            </a:pPr>
            <a:r>
              <a:rPr b="0" i="0" lang="en" sz="2100" u="sng" cap="none" strike="noStrike">
                <a:solidFill>
                  <a:schemeClr val="hlink"/>
                </a:solidFill>
                <a:latin typeface="Calibri"/>
                <a:ea typeface="Calibri"/>
                <a:cs typeface="Calibri"/>
                <a:sym typeface="Calibri"/>
                <a:hlinkClick r:id="rId3"/>
              </a:rPr>
              <a:t>https://projector.tensorflow.org/</a:t>
            </a:r>
            <a:endParaRPr b="0" i="0" sz="2100" u="none" cap="none" strike="noStrike">
              <a:solidFill>
                <a:schemeClr val="dk1"/>
              </a:solidFill>
              <a:latin typeface="Calibri"/>
              <a:ea typeface="Calibri"/>
              <a:cs typeface="Calibri"/>
              <a:sym typeface="Calibri"/>
            </a:endParaRPr>
          </a:p>
          <a:p>
            <a:pPr indent="-214312" lvl="1" marL="557213" marR="0" rtl="0" algn="l">
              <a:lnSpc>
                <a:spcPct val="100000"/>
              </a:lnSpc>
              <a:spcBef>
                <a:spcPts val="0"/>
              </a:spcBef>
              <a:spcAft>
                <a:spcPts val="0"/>
              </a:spcAft>
              <a:buClr>
                <a:srgbClr val="000000"/>
              </a:buClr>
              <a:buSzPts val="2100"/>
              <a:buFont typeface="Arial"/>
              <a:buChar char="•"/>
            </a:pPr>
            <a:r>
              <a:rPr b="0" i="0" lang="en" sz="2100" u="none" cap="none" strike="noStrike">
                <a:solidFill>
                  <a:schemeClr val="dk1"/>
                </a:solidFill>
                <a:latin typeface="Calibri"/>
                <a:ea typeface="Calibri"/>
                <a:cs typeface="Calibri"/>
                <a:sym typeface="Calibri"/>
              </a:rPr>
              <a:t>Convert the embeddings into tensors and metadata file by running the script.</a:t>
            </a:r>
            <a:endParaRPr/>
          </a:p>
          <a:p>
            <a:pPr indent="-214313" lvl="0" marL="214313" marR="0" rtl="0" algn="l">
              <a:lnSpc>
                <a:spcPct val="100000"/>
              </a:lnSpc>
              <a:spcBef>
                <a:spcPts val="0"/>
              </a:spcBef>
              <a:spcAft>
                <a:spcPts val="0"/>
              </a:spcAft>
              <a:buClr>
                <a:srgbClr val="000000"/>
              </a:buClr>
              <a:buSzPts val="2100"/>
              <a:buFont typeface="Arial"/>
              <a:buChar char="•"/>
            </a:pPr>
            <a:r>
              <a:rPr b="0" i="0" lang="en" sz="2100" u="none" cap="none" strike="noStrike">
                <a:solidFill>
                  <a:schemeClr val="dk1"/>
                </a:solidFill>
                <a:latin typeface="Calibri"/>
                <a:ea typeface="Calibri"/>
                <a:cs typeface="Calibri"/>
                <a:sym typeface="Calibri"/>
              </a:rPr>
              <a:t>Alias Function Used –</a:t>
            </a:r>
            <a:endParaRPr/>
          </a:p>
          <a:p>
            <a:pPr indent="-214312" lvl="1" marL="557213" marR="0" rtl="0" algn="l">
              <a:lnSpc>
                <a:spcPct val="100000"/>
              </a:lnSpc>
              <a:spcBef>
                <a:spcPts val="0"/>
              </a:spcBef>
              <a:spcAft>
                <a:spcPts val="0"/>
              </a:spcAft>
              <a:buClr>
                <a:srgbClr val="000000"/>
              </a:buClr>
              <a:buSzPts val="2100"/>
              <a:buFont typeface="Arial"/>
              <a:buChar char="•"/>
            </a:pPr>
            <a:r>
              <a:rPr b="0" i="0" lang="en" sz="2100" u="sng" cap="none" strike="noStrike">
                <a:solidFill>
                  <a:schemeClr val="hlink"/>
                </a:solidFill>
                <a:latin typeface="Calibri"/>
                <a:ea typeface="Calibri"/>
                <a:cs typeface="Calibri"/>
                <a:sym typeface="Calibri"/>
                <a:hlinkClick r:id="rId4"/>
              </a:rPr>
              <a:t>https://lips.cs.princeton.edu/the-alias-method-efficient-sampling-with-many-discrete-outcomes/</a:t>
            </a:r>
            <a:endParaRPr b="0" i="0" sz="2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5"/>
          <p:cNvSpPr txBox="1"/>
          <p:nvPr>
            <p:ph type="ctrTitle"/>
          </p:nvPr>
        </p:nvSpPr>
        <p:spPr>
          <a:xfrm>
            <a:off x="1054224" y="155169"/>
            <a:ext cx="6858000" cy="89603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Calibri"/>
              <a:buNone/>
            </a:pPr>
            <a:r>
              <a:rPr b="0" i="0" lang="en" sz="3000" u="none" cap="none" strike="noStrike">
                <a:solidFill>
                  <a:schemeClr val="dk1"/>
                </a:solidFill>
                <a:latin typeface="Calibri"/>
                <a:ea typeface="Calibri"/>
                <a:cs typeface="Calibri"/>
                <a:sym typeface="Calibri"/>
              </a:rPr>
              <a:t>Key Idea</a:t>
            </a:r>
            <a:endParaRPr/>
          </a:p>
        </p:txBody>
      </p:sp>
      <p:sp>
        <p:nvSpPr>
          <p:cNvPr id="421" name="Google Shape;421;p65"/>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350"/>
              <a:buNone/>
            </a:pPr>
            <a:r>
              <a:t/>
            </a:r>
            <a:endParaRPr b="0" i="0" sz="1350" u="none" cap="none" strike="noStrike">
              <a:solidFill>
                <a:schemeClr val="dk1"/>
              </a:solidFill>
              <a:latin typeface="Calibri"/>
              <a:ea typeface="Calibri"/>
              <a:cs typeface="Calibri"/>
              <a:sym typeface="Calibri"/>
            </a:endParaRPr>
          </a:p>
        </p:txBody>
      </p:sp>
      <p:pic>
        <p:nvPicPr>
          <p:cNvPr id="422" name="Google Shape;422;p65"/>
          <p:cNvPicPr preferRelativeResize="0"/>
          <p:nvPr/>
        </p:nvPicPr>
        <p:blipFill rotWithShape="1">
          <a:blip r:embed="rId3">
            <a:alphaModFix/>
          </a:blip>
          <a:srcRect b="0" l="0" r="0" t="0"/>
          <a:stretch/>
        </p:blipFill>
        <p:spPr>
          <a:xfrm>
            <a:off x="732408" y="1051201"/>
            <a:ext cx="7357369" cy="35639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descr="A close up of text on a white background&#10;&#10;Description automatically generated" id="427" name="Google Shape;427;p66"/>
          <p:cNvPicPr preferRelativeResize="0"/>
          <p:nvPr>
            <p:ph idx="1" type="body"/>
          </p:nvPr>
        </p:nvPicPr>
        <p:blipFill rotWithShape="1">
          <a:blip r:embed="rId3">
            <a:alphaModFix/>
          </a:blip>
          <a:srcRect b="2258" l="0" r="0" t="6701"/>
          <a:stretch/>
        </p:blipFill>
        <p:spPr>
          <a:xfrm>
            <a:off x="2723102" y="50007"/>
            <a:ext cx="3549110" cy="507459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67"/>
          <p:cNvPicPr preferRelativeResize="0"/>
          <p:nvPr/>
        </p:nvPicPr>
        <p:blipFill rotWithShape="1">
          <a:blip r:embed="rId3">
            <a:alphaModFix/>
          </a:blip>
          <a:srcRect b="0" l="0" r="0" t="0"/>
          <a:stretch/>
        </p:blipFill>
        <p:spPr>
          <a:xfrm>
            <a:off x="628650" y="672081"/>
            <a:ext cx="7886699" cy="33919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 name="Shape 262"/>
        <p:cNvGrpSpPr/>
        <p:nvPr/>
      </p:nvGrpSpPr>
      <p:grpSpPr>
        <a:xfrm>
          <a:off x="0" y="0"/>
          <a:ext cx="0" cy="0"/>
          <a:chOff x="0" y="0"/>
          <a:chExt cx="0" cy="0"/>
        </a:xfrm>
      </p:grpSpPr>
      <p:sp>
        <p:nvSpPr>
          <p:cNvPr id="263" name="Google Shape;263;p41"/>
          <p:cNvSpPr/>
          <p:nvPr/>
        </p:nvSpPr>
        <p:spPr>
          <a:xfrm>
            <a:off x="0" y="-2493"/>
            <a:ext cx="9144000" cy="5145993"/>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264" name="Google Shape;264;p41"/>
          <p:cNvSpPr/>
          <p:nvPr/>
        </p:nvSpPr>
        <p:spPr>
          <a:xfrm>
            <a:off x="0" y="0"/>
            <a:ext cx="8970021" cy="5143500"/>
          </a:xfrm>
          <a:custGeom>
            <a:rect b="b" l="l" r="r" t="t"/>
            <a:pathLst>
              <a:path extrusionOk="0" h="6858000" w="11786754">
                <a:moveTo>
                  <a:pt x="0" y="0"/>
                </a:moveTo>
                <a:lnTo>
                  <a:pt x="8610600" y="0"/>
                </a:lnTo>
                <a:lnTo>
                  <a:pt x="11786754" y="6858000"/>
                </a:lnTo>
                <a:lnTo>
                  <a:pt x="0" y="6858000"/>
                </a:ln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265" name="Google Shape;265;p41"/>
          <p:cNvSpPr/>
          <p:nvPr/>
        </p:nvSpPr>
        <p:spPr>
          <a:xfrm>
            <a:off x="0" y="0"/>
            <a:ext cx="2594724" cy="5143500"/>
          </a:xfrm>
          <a:custGeom>
            <a:rect b="b" l="l" r="r" t="t"/>
            <a:pathLst>
              <a:path extrusionOk="0" h="6858000" w="3459632">
                <a:moveTo>
                  <a:pt x="0" y="0"/>
                </a:moveTo>
                <a:lnTo>
                  <a:pt x="283478" y="0"/>
                </a:lnTo>
                <a:lnTo>
                  <a:pt x="3459632" y="6858000"/>
                </a:lnTo>
                <a:lnTo>
                  <a:pt x="0" y="6858000"/>
                </a:ln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266" name="Google Shape;266;p41"/>
          <p:cNvSpPr txBox="1"/>
          <p:nvPr>
            <p:ph type="title"/>
          </p:nvPr>
        </p:nvSpPr>
        <p:spPr>
          <a:xfrm>
            <a:off x="1310116" y="408385"/>
            <a:ext cx="6753638" cy="994172"/>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FFFFFF"/>
              </a:buClr>
              <a:buSzPts val="1350"/>
              <a:buFont typeface="Arial"/>
              <a:buChar char="•"/>
            </a:pPr>
            <a:r>
              <a:rPr b="1" i="0" lang="en" sz="1350" u="none" cap="none" strike="noStrike">
                <a:solidFill>
                  <a:srgbClr val="FFFFFF"/>
                </a:solidFill>
                <a:latin typeface="Calibri"/>
                <a:ea typeface="Calibri"/>
                <a:cs typeface="Calibri"/>
                <a:sym typeface="Calibri"/>
              </a:rPr>
              <a:t>Word2Vec - The Skip-Gram Model</a:t>
            </a:r>
            <a:endParaRPr b="0" i="0" sz="1350" u="none" cap="none" strike="noStrike">
              <a:solidFill>
                <a:srgbClr val="FFFFFF"/>
              </a:solidFill>
              <a:latin typeface="Calibri"/>
              <a:ea typeface="Calibri"/>
              <a:cs typeface="Calibri"/>
              <a:sym typeface="Calibri"/>
            </a:endParaRPr>
          </a:p>
        </p:txBody>
      </p:sp>
      <p:sp>
        <p:nvSpPr>
          <p:cNvPr id="267" name="Google Shape;267;p41"/>
          <p:cNvSpPr txBox="1"/>
          <p:nvPr/>
        </p:nvSpPr>
        <p:spPr>
          <a:xfrm>
            <a:off x="624751" y="1402557"/>
            <a:ext cx="7209134" cy="446738"/>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lt1"/>
              </a:buClr>
              <a:buSzPts val="1500"/>
              <a:buFont typeface="Arial"/>
              <a:buNone/>
            </a:pPr>
            <a:r>
              <a:t/>
            </a:r>
            <a:endParaRPr b="0" i="0" sz="1500" u="none" cap="none" strike="noStrike">
              <a:solidFill>
                <a:srgbClr val="FFC000"/>
              </a:solidFill>
              <a:latin typeface="Calibri"/>
              <a:ea typeface="Calibri"/>
              <a:cs typeface="Calibri"/>
              <a:sym typeface="Calibri"/>
            </a:endParaRPr>
          </a:p>
        </p:txBody>
      </p:sp>
      <p:sp>
        <p:nvSpPr>
          <p:cNvPr id="268" name="Google Shape;268;p41"/>
          <p:cNvSpPr txBox="1"/>
          <p:nvPr>
            <p:ph idx="1" type="body"/>
          </p:nvPr>
        </p:nvSpPr>
        <p:spPr>
          <a:xfrm>
            <a:off x="624752" y="1558630"/>
            <a:ext cx="7998515" cy="2975462"/>
          </a:xfrm>
          <a:prstGeom prst="rect">
            <a:avLst/>
          </a:prstGeom>
          <a:noFill/>
          <a:ln>
            <a:noFill/>
          </a:ln>
        </p:spPr>
        <p:txBody>
          <a:bodyPr anchorCtr="0" anchor="t" bIns="34275" lIns="68575" spcFirstLastPara="1" rIns="68575" wrap="square" tIns="34275">
            <a:noAutofit/>
          </a:bodyPr>
          <a:lstStyle/>
          <a:p>
            <a:pPr indent="-228600" lvl="1" marL="342900" marR="0" rtl="0" algn="l">
              <a:lnSpc>
                <a:spcPct val="90000"/>
              </a:lnSpc>
              <a:spcBef>
                <a:spcPts val="0"/>
              </a:spcBef>
              <a:spcAft>
                <a:spcPts val="0"/>
              </a:spcAft>
              <a:buClr>
                <a:srgbClr val="FFFFFF"/>
              </a:buClr>
              <a:buSzPts val="2700"/>
              <a:buFont typeface="Arial"/>
              <a:buChar char="•"/>
            </a:pPr>
            <a:r>
              <a:rPr b="0" i="0" lang="en" sz="2700" u="none" cap="none" strike="noStrike">
                <a:solidFill>
                  <a:srgbClr val="FFFFFF"/>
                </a:solidFill>
                <a:latin typeface="Calibri"/>
                <a:ea typeface="Calibri"/>
                <a:cs typeface="Calibri"/>
                <a:sym typeface="Calibri"/>
              </a:rPr>
              <a:t>We’re going to train a simple neural network with a single hidden layer to perform a certain task, but then we’re not actually going to use that neural network for the task we trained it on! Instead, the goal is just to learn the weights of the hidden layer–we’ll see that these weights are the “word vectors” that we’re trying to learn.</a:t>
            </a:r>
            <a:endParaRPr b="0" i="0" sz="2700" u="none" cap="none" strike="noStrike">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8"/>
          <p:cNvSpPr txBox="1"/>
          <p:nvPr>
            <p:ph type="ctrTitle"/>
          </p:nvPr>
        </p:nvSpPr>
        <p:spPr>
          <a:xfrm>
            <a:off x="598100" y="1859126"/>
            <a:ext cx="8222100" cy="122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u="sng"/>
              <a:t>Graph Algorithms for Dark Web analysis</a:t>
            </a:r>
            <a:endParaRPr u="sng"/>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9"/>
          <p:cNvSpPr txBox="1"/>
          <p:nvPr>
            <p:ph type="title"/>
          </p:nvPr>
        </p:nvSpPr>
        <p:spPr>
          <a:xfrm>
            <a:off x="480200" y="214925"/>
            <a:ext cx="5618700" cy="68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Contents…….</a:t>
            </a:r>
            <a:endParaRPr/>
          </a:p>
        </p:txBody>
      </p:sp>
      <p:sp>
        <p:nvSpPr>
          <p:cNvPr id="443" name="Google Shape;443;p69"/>
          <p:cNvSpPr txBox="1"/>
          <p:nvPr>
            <p:ph type="title"/>
          </p:nvPr>
        </p:nvSpPr>
        <p:spPr>
          <a:xfrm>
            <a:off x="593075" y="903125"/>
            <a:ext cx="7475400" cy="37803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3900"/>
              <a:buChar char="❏"/>
            </a:pPr>
            <a:r>
              <a:rPr lang="en" sz="2300">
                <a:latin typeface="Comic Sans MS"/>
                <a:ea typeface="Comic Sans MS"/>
                <a:cs typeface="Comic Sans MS"/>
                <a:sym typeface="Comic Sans MS"/>
              </a:rPr>
              <a:t>Previous Work</a:t>
            </a:r>
            <a:endParaRPr sz="2300">
              <a:latin typeface="Comic Sans MS"/>
              <a:ea typeface="Comic Sans MS"/>
              <a:cs typeface="Comic Sans MS"/>
              <a:sym typeface="Comic Sans MS"/>
            </a:endParaRPr>
          </a:p>
          <a:p>
            <a:pPr indent="-374650" lvl="1" marL="914400" rtl="0" algn="l">
              <a:lnSpc>
                <a:spcPct val="100000"/>
              </a:lnSpc>
              <a:spcBef>
                <a:spcPts val="0"/>
              </a:spcBef>
              <a:spcAft>
                <a:spcPts val="0"/>
              </a:spcAft>
              <a:buSzPts val="2300"/>
              <a:buFont typeface="Comic Sans MS"/>
              <a:buChar char="❏"/>
            </a:pPr>
            <a:r>
              <a:rPr lang="en" sz="2300">
                <a:latin typeface="Comic Sans MS"/>
                <a:ea typeface="Comic Sans MS"/>
                <a:cs typeface="Comic Sans MS"/>
                <a:sym typeface="Comic Sans MS"/>
              </a:rPr>
              <a:t>Karate Club</a:t>
            </a:r>
            <a:endParaRPr sz="2300">
              <a:latin typeface="Comic Sans MS"/>
              <a:ea typeface="Comic Sans MS"/>
              <a:cs typeface="Comic Sans MS"/>
              <a:sym typeface="Comic Sans MS"/>
            </a:endParaRPr>
          </a:p>
          <a:p>
            <a:pPr indent="-374650" lvl="1" marL="914400" rtl="0" algn="l">
              <a:lnSpc>
                <a:spcPct val="100000"/>
              </a:lnSpc>
              <a:spcBef>
                <a:spcPts val="0"/>
              </a:spcBef>
              <a:spcAft>
                <a:spcPts val="0"/>
              </a:spcAft>
              <a:buSzPts val="2300"/>
              <a:buFont typeface="Comic Sans MS"/>
              <a:buChar char="❏"/>
            </a:pPr>
            <a:r>
              <a:rPr lang="en" sz="2300">
                <a:latin typeface="Comic Sans MS"/>
                <a:ea typeface="Comic Sans MS"/>
                <a:cs typeface="Comic Sans MS"/>
                <a:sym typeface="Comic Sans MS"/>
              </a:rPr>
              <a:t>Iron March embeddings</a:t>
            </a:r>
            <a:endParaRPr sz="2300">
              <a:latin typeface="Comic Sans MS"/>
              <a:ea typeface="Comic Sans MS"/>
              <a:cs typeface="Comic Sans MS"/>
              <a:sym typeface="Comic Sans MS"/>
            </a:endParaRPr>
          </a:p>
          <a:p>
            <a:pPr indent="-457200" lvl="0" marL="457200" rtl="0" algn="l">
              <a:lnSpc>
                <a:spcPct val="100000"/>
              </a:lnSpc>
              <a:spcBef>
                <a:spcPts val="0"/>
              </a:spcBef>
              <a:spcAft>
                <a:spcPts val="0"/>
              </a:spcAft>
              <a:buSzPts val="3900"/>
              <a:buChar char="❏"/>
            </a:pPr>
            <a:r>
              <a:rPr lang="en" sz="2300">
                <a:latin typeface="Comic Sans MS"/>
                <a:ea typeface="Comic Sans MS"/>
                <a:cs typeface="Comic Sans MS"/>
                <a:sym typeface="Comic Sans MS"/>
              </a:rPr>
              <a:t>Basics of Graph and how is it useful</a:t>
            </a:r>
            <a:endParaRPr sz="2300">
              <a:latin typeface="Comic Sans MS"/>
              <a:ea typeface="Comic Sans MS"/>
              <a:cs typeface="Comic Sans MS"/>
              <a:sym typeface="Comic Sans MS"/>
            </a:endParaRPr>
          </a:p>
          <a:p>
            <a:pPr indent="-457200" lvl="0" marL="457200" rtl="0" algn="l">
              <a:lnSpc>
                <a:spcPct val="100000"/>
              </a:lnSpc>
              <a:spcBef>
                <a:spcPts val="0"/>
              </a:spcBef>
              <a:spcAft>
                <a:spcPts val="0"/>
              </a:spcAft>
              <a:buSzPts val="3900"/>
              <a:buChar char="❏"/>
            </a:pPr>
            <a:r>
              <a:rPr lang="en" sz="2300">
                <a:latin typeface="Comic Sans MS"/>
                <a:ea typeface="Comic Sans MS"/>
                <a:cs typeface="Comic Sans MS"/>
                <a:sym typeface="Comic Sans MS"/>
              </a:rPr>
              <a:t>Node2Vec and embeddings</a:t>
            </a:r>
            <a:endParaRPr sz="2300">
              <a:latin typeface="Comic Sans MS"/>
              <a:ea typeface="Comic Sans MS"/>
              <a:cs typeface="Comic Sans MS"/>
              <a:sym typeface="Comic Sans MS"/>
            </a:endParaRPr>
          </a:p>
          <a:p>
            <a:pPr indent="-374650" lvl="1" marL="914400" rtl="0" algn="l">
              <a:lnSpc>
                <a:spcPct val="100000"/>
              </a:lnSpc>
              <a:spcBef>
                <a:spcPts val="0"/>
              </a:spcBef>
              <a:spcAft>
                <a:spcPts val="0"/>
              </a:spcAft>
              <a:buSzPts val="2300"/>
              <a:buFont typeface="Comic Sans MS"/>
              <a:buChar char="❏"/>
            </a:pPr>
            <a:r>
              <a:rPr lang="en" sz="2300">
                <a:latin typeface="Comic Sans MS"/>
                <a:ea typeface="Comic Sans MS"/>
                <a:cs typeface="Comic Sans MS"/>
                <a:sym typeface="Comic Sans MS"/>
              </a:rPr>
              <a:t>Algorithms in Research Paper</a:t>
            </a:r>
            <a:endParaRPr sz="2300">
              <a:latin typeface="Comic Sans MS"/>
              <a:ea typeface="Comic Sans MS"/>
              <a:cs typeface="Comic Sans MS"/>
              <a:sym typeface="Comic Sans MS"/>
            </a:endParaRPr>
          </a:p>
          <a:p>
            <a:pPr indent="-374650" lvl="1" marL="914400" rtl="0" algn="l">
              <a:lnSpc>
                <a:spcPct val="100000"/>
              </a:lnSpc>
              <a:spcBef>
                <a:spcPts val="0"/>
              </a:spcBef>
              <a:spcAft>
                <a:spcPts val="0"/>
              </a:spcAft>
              <a:buSzPts val="2300"/>
              <a:buFont typeface="Comic Sans MS"/>
              <a:buChar char="❏"/>
            </a:pPr>
            <a:r>
              <a:rPr lang="en" sz="2300">
                <a:latin typeface="Comic Sans MS"/>
                <a:ea typeface="Comic Sans MS"/>
                <a:cs typeface="Comic Sans MS"/>
                <a:sym typeface="Comic Sans MS"/>
              </a:rPr>
              <a:t>New approaches</a:t>
            </a:r>
            <a:endParaRPr sz="2300">
              <a:latin typeface="Comic Sans MS"/>
              <a:ea typeface="Comic Sans MS"/>
              <a:cs typeface="Comic Sans MS"/>
              <a:sym typeface="Comic Sans MS"/>
            </a:endParaRPr>
          </a:p>
          <a:p>
            <a:pPr indent="-457200" lvl="0" marL="457200" rtl="0" algn="l">
              <a:lnSpc>
                <a:spcPct val="100000"/>
              </a:lnSpc>
              <a:spcBef>
                <a:spcPts val="0"/>
              </a:spcBef>
              <a:spcAft>
                <a:spcPts val="0"/>
              </a:spcAft>
              <a:buSzPts val="3900"/>
              <a:buChar char="❏"/>
            </a:pPr>
            <a:r>
              <a:rPr lang="en" sz="2300">
                <a:latin typeface="Comic Sans MS"/>
                <a:ea typeface="Comic Sans MS"/>
                <a:cs typeface="Comic Sans MS"/>
                <a:sym typeface="Comic Sans MS"/>
              </a:rPr>
              <a:t>Various other algorithms/methodologies</a:t>
            </a:r>
            <a:endParaRPr sz="2300">
              <a:latin typeface="Comic Sans MS"/>
              <a:ea typeface="Comic Sans MS"/>
              <a:cs typeface="Comic Sans MS"/>
              <a:sym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70"/>
          <p:cNvPicPr preferRelativeResize="0"/>
          <p:nvPr/>
        </p:nvPicPr>
        <p:blipFill>
          <a:blip r:embed="rId3">
            <a:alphaModFix/>
          </a:blip>
          <a:stretch>
            <a:fillRect/>
          </a:stretch>
        </p:blipFill>
        <p:spPr>
          <a:xfrm>
            <a:off x="113225" y="2571750"/>
            <a:ext cx="3940849" cy="2448900"/>
          </a:xfrm>
          <a:prstGeom prst="rect">
            <a:avLst/>
          </a:prstGeom>
          <a:noFill/>
          <a:ln>
            <a:noFill/>
          </a:ln>
        </p:spPr>
      </p:pic>
      <p:pic>
        <p:nvPicPr>
          <p:cNvPr id="450" name="Google Shape;450;p70"/>
          <p:cNvPicPr preferRelativeResize="0"/>
          <p:nvPr/>
        </p:nvPicPr>
        <p:blipFill rotWithShape="1">
          <a:blip r:embed="rId4">
            <a:alphaModFix/>
          </a:blip>
          <a:srcRect b="34503" l="0" r="0" t="0"/>
          <a:stretch/>
        </p:blipFill>
        <p:spPr>
          <a:xfrm>
            <a:off x="3704975" y="60875"/>
            <a:ext cx="5439025" cy="2448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1"/>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71"/>
          <p:cNvPicPr preferRelativeResize="0"/>
          <p:nvPr/>
        </p:nvPicPr>
        <p:blipFill>
          <a:blip r:embed="rId3">
            <a:alphaModFix/>
          </a:blip>
          <a:stretch>
            <a:fillRect/>
          </a:stretch>
        </p:blipFill>
        <p:spPr>
          <a:xfrm>
            <a:off x="235500" y="74000"/>
            <a:ext cx="6013175" cy="3706175"/>
          </a:xfrm>
          <a:prstGeom prst="rect">
            <a:avLst/>
          </a:prstGeom>
          <a:noFill/>
          <a:ln>
            <a:noFill/>
          </a:ln>
        </p:spPr>
      </p:pic>
      <p:pic>
        <p:nvPicPr>
          <p:cNvPr id="457" name="Google Shape;457;p71"/>
          <p:cNvPicPr preferRelativeResize="0"/>
          <p:nvPr/>
        </p:nvPicPr>
        <p:blipFill>
          <a:blip r:embed="rId4">
            <a:alphaModFix/>
          </a:blip>
          <a:stretch>
            <a:fillRect/>
          </a:stretch>
        </p:blipFill>
        <p:spPr>
          <a:xfrm>
            <a:off x="6302225" y="2773850"/>
            <a:ext cx="2730251" cy="223333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FFFF"/>
                </a:solidFill>
              </a:rPr>
              <a:t>#1 Previous Works  -  Karate Club</a:t>
            </a:r>
            <a:endParaRPr>
              <a:solidFill>
                <a:srgbClr val="FFFFFF"/>
              </a:solidFill>
            </a:endParaRPr>
          </a:p>
        </p:txBody>
      </p:sp>
      <p:sp>
        <p:nvSpPr>
          <p:cNvPr id="463" name="Google Shape;463;p7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a:solidFill>
                  <a:srgbClr val="FFFFFF"/>
                </a:solidFill>
              </a:rPr>
              <a:t>The data points represent people enrolled in the Karate club.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Nodes 1 and 34 represent the Sensei and Owner respectively.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The motivation for the analysis was the fact that they wanted to separate and hence, had to analysis as to how many students would join whom.</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The 3 - step algorithm is to make the graph embeddings ( preparation step ) and then make clusters ( analysis step ) and then plotting them ( visualization step ).</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73"/>
          <p:cNvPicPr preferRelativeResize="0"/>
          <p:nvPr/>
        </p:nvPicPr>
        <p:blipFill rotWithShape="1">
          <a:blip r:embed="rId3">
            <a:alphaModFix/>
          </a:blip>
          <a:srcRect b="0" l="0" r="0" t="0"/>
          <a:stretch/>
        </p:blipFill>
        <p:spPr>
          <a:xfrm>
            <a:off x="2284775" y="0"/>
            <a:ext cx="4794575" cy="4794575"/>
          </a:xfrm>
          <a:prstGeom prst="rect">
            <a:avLst/>
          </a:prstGeom>
          <a:noFill/>
          <a:ln>
            <a:noFill/>
          </a:ln>
        </p:spPr>
      </p:pic>
      <p:sp>
        <p:nvSpPr>
          <p:cNvPr id="469" name="Google Shape;469;p73"/>
          <p:cNvSpPr txBox="1"/>
          <p:nvPr/>
        </p:nvSpPr>
        <p:spPr>
          <a:xfrm>
            <a:off x="58200" y="4767900"/>
            <a:ext cx="8902800" cy="23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00"/>
                </a:highlight>
                <a:latin typeface="Roboto"/>
                <a:ea typeface="Roboto"/>
                <a:cs typeface="Roboto"/>
                <a:sym typeface="Roboto"/>
              </a:rPr>
              <a:t>https://en.wikipedia.org/wiki/Zachary%27s_karate_club</a:t>
            </a:r>
            <a:endParaRPr b="0" i="0" sz="1400" u="none" cap="none" strike="noStrike">
              <a:solidFill>
                <a:srgbClr val="000000"/>
              </a:solidFill>
              <a:highlight>
                <a:srgbClr val="FFFF00"/>
              </a:highlight>
              <a:latin typeface="Roboto"/>
              <a:ea typeface="Roboto"/>
              <a:cs typeface="Roboto"/>
              <a:sym typeface="Roboto"/>
            </a:endParaRPr>
          </a:p>
        </p:txBody>
      </p:sp>
      <p:sp>
        <p:nvSpPr>
          <p:cNvPr id="470" name="Google Shape;470;p73"/>
          <p:cNvSpPr txBox="1"/>
          <p:nvPr/>
        </p:nvSpPr>
        <p:spPr>
          <a:xfrm>
            <a:off x="309850" y="1090675"/>
            <a:ext cx="1698000" cy="22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Roboto"/>
                <a:ea typeface="Roboto"/>
                <a:cs typeface="Roboto"/>
                <a:sym typeface="Roboto"/>
              </a:rPr>
              <a:t>Node 1 is the Sensei.</a:t>
            </a:r>
            <a:endParaRPr b="0" i="0" sz="22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Roboto"/>
                <a:ea typeface="Roboto"/>
                <a:cs typeface="Roboto"/>
                <a:sym typeface="Roboto"/>
              </a:rPr>
              <a:t>Node 34 is the owner.</a:t>
            </a:r>
            <a:endParaRPr b="0" i="0" sz="2200" u="none" cap="none" strike="noStrike">
              <a:solidFill>
                <a:srgbClr val="FFFFFF"/>
              </a:solidFill>
              <a:latin typeface="Roboto"/>
              <a:ea typeface="Roboto"/>
              <a:cs typeface="Roboto"/>
              <a:sym typeface="Roboto"/>
            </a:endParaRPr>
          </a:p>
        </p:txBody>
      </p:sp>
      <p:sp>
        <p:nvSpPr>
          <p:cNvPr id="471" name="Google Shape;471;p73"/>
          <p:cNvSpPr txBox="1"/>
          <p:nvPr/>
        </p:nvSpPr>
        <p:spPr>
          <a:xfrm>
            <a:off x="7320250" y="1090675"/>
            <a:ext cx="1698000" cy="24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Roboto"/>
                <a:ea typeface="Roboto"/>
                <a:cs typeface="Roboto"/>
                <a:sym typeface="Roboto"/>
              </a:rPr>
              <a:t>We need to use the structural features to find out who joins whom.</a:t>
            </a:r>
            <a:endParaRPr b="0" i="0" sz="2200" u="none" cap="none" strike="noStrike">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74"/>
          <p:cNvPicPr preferRelativeResize="0"/>
          <p:nvPr/>
        </p:nvPicPr>
        <p:blipFill rotWithShape="1">
          <a:blip r:embed="rId3">
            <a:alphaModFix/>
          </a:blip>
          <a:srcRect b="0" l="0" r="0" t="0"/>
          <a:stretch/>
        </p:blipFill>
        <p:spPr>
          <a:xfrm>
            <a:off x="4572000" y="2057400"/>
            <a:ext cx="4436599" cy="3004150"/>
          </a:xfrm>
          <a:prstGeom prst="rect">
            <a:avLst/>
          </a:prstGeom>
          <a:noFill/>
          <a:ln>
            <a:noFill/>
          </a:ln>
        </p:spPr>
      </p:pic>
      <p:cxnSp>
        <p:nvCxnSpPr>
          <p:cNvPr id="477" name="Google Shape;477;p74"/>
          <p:cNvCxnSpPr/>
          <p:nvPr/>
        </p:nvCxnSpPr>
        <p:spPr>
          <a:xfrm flipH="1" rot="10800000">
            <a:off x="5761375" y="2404425"/>
            <a:ext cx="2292900" cy="2292900"/>
          </a:xfrm>
          <a:prstGeom prst="straightConnector1">
            <a:avLst/>
          </a:prstGeom>
          <a:noFill/>
          <a:ln cap="flat" cmpd="sng" w="19050">
            <a:solidFill>
              <a:srgbClr val="FF0000"/>
            </a:solidFill>
            <a:prstDash val="solid"/>
            <a:round/>
            <a:headEnd len="sm" w="sm" type="none"/>
            <a:tailEnd len="sm" w="sm" type="none"/>
          </a:ln>
        </p:spPr>
      </p:cxnSp>
      <p:pic>
        <p:nvPicPr>
          <p:cNvPr id="478" name="Google Shape;478;p74"/>
          <p:cNvPicPr preferRelativeResize="0"/>
          <p:nvPr/>
        </p:nvPicPr>
        <p:blipFill rotWithShape="1">
          <a:blip r:embed="rId4">
            <a:alphaModFix/>
          </a:blip>
          <a:srcRect b="0" l="0" r="0" t="0"/>
          <a:stretch/>
        </p:blipFill>
        <p:spPr>
          <a:xfrm>
            <a:off x="152400" y="152400"/>
            <a:ext cx="4205804" cy="3004150"/>
          </a:xfrm>
          <a:prstGeom prst="rect">
            <a:avLst/>
          </a:prstGeom>
          <a:noFill/>
          <a:ln>
            <a:noFill/>
          </a:ln>
        </p:spPr>
      </p:pic>
      <p:sp>
        <p:nvSpPr>
          <p:cNvPr id="479" name="Google Shape;479;p74"/>
          <p:cNvSpPr txBox="1"/>
          <p:nvPr/>
        </p:nvSpPr>
        <p:spPr>
          <a:xfrm>
            <a:off x="768425" y="3457925"/>
            <a:ext cx="2949900" cy="149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Roboto"/>
                <a:ea typeface="Roboto"/>
                <a:cs typeface="Roboto"/>
                <a:sym typeface="Roboto"/>
              </a:rPr>
              <a:t>Only Mismatch are Node 14, 3, 20</a:t>
            </a:r>
            <a:endParaRPr b="0" i="0" sz="1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Roboto"/>
                <a:ea typeface="Roboto"/>
                <a:cs typeface="Roboto"/>
                <a:sym typeface="Roboto"/>
              </a:rPr>
              <a:t>And that too, they are very close to both of them</a:t>
            </a:r>
            <a:endParaRPr b="0" i="0" sz="1800" u="none" cap="none" strike="noStrike">
              <a:solidFill>
                <a:srgbClr val="FFFFFF"/>
              </a:solidFill>
              <a:latin typeface="Roboto"/>
              <a:ea typeface="Roboto"/>
              <a:cs typeface="Roboto"/>
              <a:sym typeface="Roboto"/>
            </a:endParaRPr>
          </a:p>
        </p:txBody>
      </p:sp>
      <p:sp>
        <p:nvSpPr>
          <p:cNvPr id="480" name="Google Shape;480;p74"/>
          <p:cNvSpPr txBox="1"/>
          <p:nvPr/>
        </p:nvSpPr>
        <p:spPr>
          <a:xfrm>
            <a:off x="5492825" y="333725"/>
            <a:ext cx="3170700" cy="149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Roboto"/>
                <a:ea typeface="Roboto"/>
                <a:cs typeface="Roboto"/>
                <a:sym typeface="Roboto"/>
              </a:rPr>
              <a:t>Reason : Random Walks are actually random !!!!</a:t>
            </a:r>
            <a:endParaRPr b="0" i="0" sz="1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Roboto"/>
                <a:ea typeface="Roboto"/>
                <a:cs typeface="Roboto"/>
                <a:sym typeface="Roboto"/>
              </a:rPr>
              <a:t>Applied PCA to reduce the dimensions to 2 from 128</a:t>
            </a:r>
            <a:endParaRPr b="0" i="0" sz="1800" u="none" cap="none" strike="noStrike">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FFFF"/>
                </a:solidFill>
              </a:rPr>
              <a:t>How it can be useful</a:t>
            </a:r>
            <a:endParaRPr>
              <a:solidFill>
                <a:srgbClr val="FFFFFF"/>
              </a:solidFill>
            </a:endParaRPr>
          </a:p>
        </p:txBody>
      </p:sp>
      <p:sp>
        <p:nvSpPr>
          <p:cNvPr id="486" name="Google Shape;486;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a:solidFill>
                  <a:srgbClr val="FFFFFF"/>
                </a:solidFill>
              </a:rPr>
              <a:t>Social Network analysis</a:t>
            </a:r>
            <a:endParaRPr>
              <a:solidFill>
                <a:srgbClr val="FFFFFF"/>
              </a:solidFill>
            </a:endParaRPr>
          </a:p>
          <a:p>
            <a:pPr indent="-317500" lvl="1" marL="914400" rtl="0" algn="l">
              <a:lnSpc>
                <a:spcPct val="150000"/>
              </a:lnSpc>
              <a:spcBef>
                <a:spcPts val="0"/>
              </a:spcBef>
              <a:spcAft>
                <a:spcPts val="0"/>
              </a:spcAft>
              <a:buClr>
                <a:srgbClr val="FFFFFF"/>
              </a:buClr>
              <a:buSzPts val="1400"/>
              <a:buChar char="◆"/>
            </a:pPr>
            <a:r>
              <a:rPr lang="en">
                <a:solidFill>
                  <a:srgbClr val="FFFFFF"/>
                </a:solidFill>
              </a:rPr>
              <a:t>Community Detection</a:t>
            </a:r>
            <a:endParaRPr>
              <a:solidFill>
                <a:srgbClr val="FFFFFF"/>
              </a:solidFill>
            </a:endParaRPr>
          </a:p>
          <a:p>
            <a:pPr indent="-317500" lvl="1" marL="914400" rtl="0" algn="l">
              <a:lnSpc>
                <a:spcPct val="150000"/>
              </a:lnSpc>
              <a:spcBef>
                <a:spcPts val="0"/>
              </a:spcBef>
              <a:spcAft>
                <a:spcPts val="0"/>
              </a:spcAft>
              <a:buClr>
                <a:srgbClr val="FFFFFF"/>
              </a:buClr>
              <a:buSzPts val="1400"/>
              <a:buChar char="◆"/>
            </a:pPr>
            <a:r>
              <a:rPr lang="en">
                <a:solidFill>
                  <a:srgbClr val="FFFFFF"/>
                </a:solidFill>
              </a:rPr>
              <a:t>Link Prediction</a:t>
            </a:r>
            <a:endParaRPr>
              <a:solidFill>
                <a:srgbClr val="FFFFFF"/>
              </a:solidFill>
            </a:endParaRPr>
          </a:p>
          <a:p>
            <a:pPr indent="-317500" lvl="1" marL="914400" rtl="0" algn="l">
              <a:lnSpc>
                <a:spcPct val="150000"/>
              </a:lnSpc>
              <a:spcBef>
                <a:spcPts val="0"/>
              </a:spcBef>
              <a:spcAft>
                <a:spcPts val="0"/>
              </a:spcAft>
              <a:buClr>
                <a:srgbClr val="FFFFFF"/>
              </a:buClr>
              <a:buSzPts val="1400"/>
              <a:buChar char="◆"/>
            </a:pPr>
            <a:r>
              <a:rPr lang="en">
                <a:solidFill>
                  <a:srgbClr val="FFFFFF"/>
                </a:solidFill>
              </a:rPr>
              <a:t>Relational ripple effect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Manipulate Unstructured data</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Knowledge graphs</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Structural Boot-strapping</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Geometrical Analysis</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Correlational ratio</a:t>
            </a:r>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FFFF"/>
                </a:solidFill>
              </a:rPr>
              <a:t>#3 Node2Vec and Embeddings</a:t>
            </a:r>
            <a:endParaRPr>
              <a:solidFill>
                <a:srgbClr val="FFFFFF"/>
              </a:solidFill>
            </a:endParaRPr>
          </a:p>
        </p:txBody>
      </p:sp>
      <p:sp>
        <p:nvSpPr>
          <p:cNvPr id="492" name="Google Shape;492;p76"/>
          <p:cNvSpPr txBox="1"/>
          <p:nvPr/>
        </p:nvSpPr>
        <p:spPr>
          <a:xfrm>
            <a:off x="311700" y="1140250"/>
            <a:ext cx="8364000" cy="34704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Read the parameters</a:t>
            </a:r>
            <a:endParaRPr b="0" i="0" sz="1900" u="none" cap="none" strike="noStrike">
              <a:solidFill>
                <a:srgbClr val="FFFFFF"/>
              </a:solidFill>
              <a:latin typeface="Roboto"/>
              <a:ea typeface="Roboto"/>
              <a:cs typeface="Roboto"/>
              <a:sym typeface="Roboto"/>
            </a:endParaRPr>
          </a:p>
          <a:p>
            <a:pPr indent="-349250" lvl="1" marL="9144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Graph</a:t>
            </a:r>
            <a:endParaRPr b="0" i="0" sz="1900" u="none" cap="none" strike="noStrike">
              <a:solidFill>
                <a:srgbClr val="FFFFFF"/>
              </a:solidFill>
              <a:latin typeface="Roboto"/>
              <a:ea typeface="Roboto"/>
              <a:cs typeface="Roboto"/>
              <a:sym typeface="Roboto"/>
            </a:endParaRPr>
          </a:p>
          <a:p>
            <a:pPr indent="-349250" lvl="1" marL="9144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P - controlling the BFS</a:t>
            </a:r>
            <a:endParaRPr b="0" i="0" sz="1900" u="none" cap="none" strike="noStrike">
              <a:solidFill>
                <a:srgbClr val="FFFFFF"/>
              </a:solidFill>
              <a:latin typeface="Roboto"/>
              <a:ea typeface="Roboto"/>
              <a:cs typeface="Roboto"/>
              <a:sym typeface="Roboto"/>
            </a:endParaRPr>
          </a:p>
          <a:p>
            <a:pPr indent="-349250" lvl="1" marL="9144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Q - controlling the DFS</a:t>
            </a:r>
            <a:endParaRPr b="0" i="0" sz="1900" u="none" cap="none" strike="noStrike">
              <a:solidFill>
                <a:srgbClr val="FFFFFF"/>
              </a:solidFill>
              <a:latin typeface="Roboto"/>
              <a:ea typeface="Roboto"/>
              <a:cs typeface="Roboto"/>
              <a:sym typeface="Roboto"/>
            </a:endParaRPr>
          </a:p>
          <a:p>
            <a:pPr indent="-349250" lvl="0" marL="4572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Pre-process the probabilities</a:t>
            </a:r>
            <a:endParaRPr b="0" i="0" sz="1900" u="none" cap="none" strike="noStrike">
              <a:solidFill>
                <a:srgbClr val="FFFFFF"/>
              </a:solidFill>
              <a:latin typeface="Roboto"/>
              <a:ea typeface="Roboto"/>
              <a:cs typeface="Roboto"/>
              <a:sym typeface="Roboto"/>
            </a:endParaRPr>
          </a:p>
          <a:p>
            <a:pPr indent="-349250" lvl="0" marL="4572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Simulate the walk</a:t>
            </a:r>
            <a:endParaRPr b="0" i="0" sz="1900" u="none" cap="none" strike="noStrike">
              <a:solidFill>
                <a:srgbClr val="FFFFFF"/>
              </a:solidFill>
              <a:latin typeface="Roboto"/>
              <a:ea typeface="Roboto"/>
              <a:cs typeface="Roboto"/>
              <a:sym typeface="Roboto"/>
            </a:endParaRPr>
          </a:p>
          <a:p>
            <a:pPr indent="-349250" lvl="1" marL="9144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No. of iterations</a:t>
            </a:r>
            <a:endParaRPr b="0" i="0" sz="1900" u="none" cap="none" strike="noStrike">
              <a:solidFill>
                <a:srgbClr val="FFFFFF"/>
              </a:solidFill>
              <a:latin typeface="Roboto"/>
              <a:ea typeface="Roboto"/>
              <a:cs typeface="Roboto"/>
              <a:sym typeface="Roboto"/>
            </a:endParaRPr>
          </a:p>
          <a:p>
            <a:pPr indent="-349250" lvl="1" marL="9144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Walk  length</a:t>
            </a:r>
            <a:endParaRPr b="0" i="0" sz="1900" u="none" cap="none" strike="noStrike">
              <a:solidFill>
                <a:srgbClr val="FFFFFF"/>
              </a:solidFill>
              <a:latin typeface="Roboto"/>
              <a:ea typeface="Roboto"/>
              <a:cs typeface="Roboto"/>
              <a:sym typeface="Roboto"/>
            </a:endParaRPr>
          </a:p>
          <a:p>
            <a:pPr indent="-349250" lvl="0" marL="4572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Gensim - Word2vec</a:t>
            </a:r>
            <a:endParaRPr b="0" i="0" sz="1900" u="none" cap="none" strike="noStrike">
              <a:solidFill>
                <a:srgbClr val="FFFFFF"/>
              </a:solidFill>
              <a:latin typeface="Roboto"/>
              <a:ea typeface="Roboto"/>
              <a:cs typeface="Roboto"/>
              <a:sym typeface="Roboto"/>
            </a:endParaRPr>
          </a:p>
          <a:p>
            <a:pPr indent="-349250" lvl="1" marL="9144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Embedding length</a:t>
            </a:r>
            <a:endParaRPr b="0" i="0" sz="1900" u="none" cap="none" strike="noStrike">
              <a:solidFill>
                <a:srgbClr val="FFFFFF"/>
              </a:solidFill>
              <a:latin typeface="Roboto"/>
              <a:ea typeface="Roboto"/>
              <a:cs typeface="Roboto"/>
              <a:sym typeface="Roboto"/>
            </a:endParaRPr>
          </a:p>
          <a:p>
            <a:pPr indent="-349250" lvl="1" marL="914400" marR="0" rtl="0" algn="l">
              <a:lnSpc>
                <a:spcPct val="100000"/>
              </a:lnSpc>
              <a:spcBef>
                <a:spcPts val="0"/>
              </a:spcBef>
              <a:spcAft>
                <a:spcPts val="0"/>
              </a:spcAft>
              <a:buClr>
                <a:srgbClr val="FFFFFF"/>
              </a:buClr>
              <a:buSzPts val="1900"/>
              <a:buFont typeface="Roboto"/>
              <a:buChar char="○"/>
            </a:pPr>
            <a:r>
              <a:rPr b="0" i="0" lang="en" sz="1900" u="none" cap="none" strike="noStrike">
                <a:solidFill>
                  <a:srgbClr val="FFFFFF"/>
                </a:solidFill>
                <a:latin typeface="Roboto"/>
                <a:ea typeface="Roboto"/>
                <a:cs typeface="Roboto"/>
                <a:sym typeface="Roboto"/>
              </a:rPr>
              <a:t>Window size</a:t>
            </a:r>
            <a:endParaRPr b="0" i="0" sz="19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FFFF"/>
                </a:solidFill>
              </a:rPr>
              <a:t>Clustering of the embeddings</a:t>
            </a:r>
            <a:endParaRPr>
              <a:solidFill>
                <a:srgbClr val="FFFFFF"/>
              </a:solidFill>
            </a:endParaRPr>
          </a:p>
        </p:txBody>
      </p:sp>
      <p:sp>
        <p:nvSpPr>
          <p:cNvPr id="498" name="Google Shape;498;p77"/>
          <p:cNvSpPr txBox="1"/>
          <p:nvPr>
            <p:ph idx="1" type="body"/>
          </p:nvPr>
        </p:nvSpPr>
        <p:spPr>
          <a:xfrm>
            <a:off x="311700" y="964200"/>
            <a:ext cx="8520600" cy="3339000"/>
          </a:xfrm>
          <a:prstGeom prst="rect">
            <a:avLst/>
          </a:prstGeom>
          <a:noFill/>
          <a:ln>
            <a:noFill/>
          </a:ln>
        </p:spPr>
        <p:txBody>
          <a:bodyPr anchorCtr="0" anchor="t" bIns="91425" lIns="91425" spcFirstLastPara="1" rIns="91425" wrap="square" tIns="91425">
            <a:noAutofit/>
          </a:bodyPr>
          <a:lstStyle/>
          <a:p>
            <a:pPr indent="-342900" lvl="0" marL="457200" rtl="0" algn="l">
              <a:lnSpc>
                <a:spcPct val="218181"/>
              </a:lnSpc>
              <a:spcBef>
                <a:spcPts val="3200"/>
              </a:spcBef>
              <a:spcAft>
                <a:spcPts val="0"/>
              </a:spcAft>
              <a:buClr>
                <a:srgbClr val="FFFFFF"/>
              </a:buClr>
              <a:buSzPts val="1800"/>
              <a:buChar char="●"/>
            </a:pPr>
            <a:r>
              <a:rPr lang="en">
                <a:solidFill>
                  <a:srgbClr val="FFFFFF"/>
                </a:solidFill>
              </a:rPr>
              <a:t>Hierarchical clustering  </a:t>
            </a:r>
            <a:endParaRPr>
              <a:solidFill>
                <a:srgbClr val="FFFFFF"/>
              </a:solidFill>
            </a:endParaRPr>
          </a:p>
          <a:p>
            <a:pPr indent="-342900" lvl="0" marL="457200" rtl="0" algn="l">
              <a:lnSpc>
                <a:spcPct val="218181"/>
              </a:lnSpc>
              <a:spcBef>
                <a:spcPts val="0"/>
              </a:spcBef>
              <a:spcAft>
                <a:spcPts val="0"/>
              </a:spcAft>
              <a:buClr>
                <a:srgbClr val="FFFFFF"/>
              </a:buClr>
              <a:buSzPts val="1800"/>
              <a:buChar char="●"/>
            </a:pPr>
            <a:r>
              <a:rPr lang="en">
                <a:solidFill>
                  <a:srgbClr val="FFFFFF"/>
                </a:solidFill>
              </a:rPr>
              <a:t>Centroid-based clustering  </a:t>
            </a:r>
            <a:endParaRPr>
              <a:solidFill>
                <a:srgbClr val="FFFFFF"/>
              </a:solidFill>
            </a:endParaRPr>
          </a:p>
          <a:p>
            <a:pPr indent="-342900" lvl="0" marL="457200" rtl="0" algn="l">
              <a:lnSpc>
                <a:spcPct val="218181"/>
              </a:lnSpc>
              <a:spcBef>
                <a:spcPts val="0"/>
              </a:spcBef>
              <a:spcAft>
                <a:spcPts val="0"/>
              </a:spcAft>
              <a:buClr>
                <a:srgbClr val="FFFFFF"/>
              </a:buClr>
              <a:buSzPts val="1800"/>
              <a:buChar char="●"/>
            </a:pPr>
            <a:r>
              <a:rPr lang="en">
                <a:solidFill>
                  <a:srgbClr val="FFFFFF"/>
                </a:solidFill>
              </a:rPr>
              <a:t>Graph-based clustering </a:t>
            </a:r>
            <a:endParaRPr>
              <a:solidFill>
                <a:srgbClr val="FFFFFF"/>
              </a:solidFill>
            </a:endParaRPr>
          </a:p>
          <a:p>
            <a:pPr indent="-342900" lvl="0" marL="457200" rtl="0" algn="l">
              <a:lnSpc>
                <a:spcPct val="218181"/>
              </a:lnSpc>
              <a:spcBef>
                <a:spcPts val="0"/>
              </a:spcBef>
              <a:spcAft>
                <a:spcPts val="0"/>
              </a:spcAft>
              <a:buClr>
                <a:srgbClr val="FFFFFF"/>
              </a:buClr>
              <a:buSzPts val="1800"/>
              <a:buChar char="●"/>
            </a:pPr>
            <a:r>
              <a:rPr lang="en">
                <a:solidFill>
                  <a:srgbClr val="FFFFFF"/>
                </a:solidFill>
              </a:rPr>
              <a:t>Density-based clustering </a:t>
            </a:r>
            <a:endParaRPr>
              <a:solidFill>
                <a:srgbClr val="FFFFFF"/>
              </a:solidFill>
            </a:endParaRPr>
          </a:p>
          <a:p>
            <a:pPr indent="-342900" lvl="0" marL="457200" rtl="0" algn="l">
              <a:lnSpc>
                <a:spcPct val="218181"/>
              </a:lnSpc>
              <a:spcBef>
                <a:spcPts val="0"/>
              </a:spcBef>
              <a:spcAft>
                <a:spcPts val="0"/>
              </a:spcAft>
              <a:buClr>
                <a:srgbClr val="FFFFFF"/>
              </a:buClr>
              <a:buSzPts val="1800"/>
              <a:buChar char="●"/>
            </a:pPr>
            <a:r>
              <a:rPr lang="en">
                <a:solidFill>
                  <a:srgbClr val="FFFFFF"/>
                </a:solidFill>
              </a:rPr>
              <a:t>Amalgamation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2"/>
          <p:cNvPicPr preferRelativeResize="0"/>
          <p:nvPr/>
        </p:nvPicPr>
        <p:blipFill rotWithShape="1">
          <a:blip r:embed="rId3">
            <a:alphaModFix/>
          </a:blip>
          <a:srcRect b="0" l="0" r="0" t="0"/>
          <a:stretch/>
        </p:blipFill>
        <p:spPr>
          <a:xfrm>
            <a:off x="1407319" y="682229"/>
            <a:ext cx="6329363" cy="377904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FFFF"/>
                </a:solidFill>
              </a:rPr>
              <a:t>#4 Further Algorithms analysed</a:t>
            </a:r>
            <a:endParaRPr>
              <a:solidFill>
                <a:srgbClr val="FFFFFF"/>
              </a:solidFill>
            </a:endParaRPr>
          </a:p>
        </p:txBody>
      </p:sp>
      <p:sp>
        <p:nvSpPr>
          <p:cNvPr id="504" name="Google Shape;504;p7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a:solidFill>
                  <a:srgbClr val="FFFFFF"/>
                </a:solidFill>
              </a:rPr>
              <a:t>GCNs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
                <a:solidFill>
                  <a:srgbClr val="FFFFFF"/>
                </a:solidFill>
              </a:rPr>
              <a:t>Methods for link prediction</a:t>
            </a:r>
            <a:endParaRPr>
              <a:solidFill>
                <a:srgbClr val="FFFFFF"/>
              </a:solidFill>
            </a:endParaRPr>
          </a:p>
          <a:p>
            <a:pPr indent="-317500" lvl="1" marL="1371600" rtl="0" algn="l">
              <a:lnSpc>
                <a:spcPct val="150000"/>
              </a:lnSpc>
              <a:spcBef>
                <a:spcPts val="0"/>
              </a:spcBef>
              <a:spcAft>
                <a:spcPts val="0"/>
              </a:spcAft>
              <a:buClr>
                <a:srgbClr val="FFFFFF"/>
              </a:buClr>
              <a:buSzPts val="1400"/>
              <a:buChar char="○"/>
            </a:pPr>
            <a:r>
              <a:rPr lang="en">
                <a:solidFill>
                  <a:srgbClr val="FFFFFF"/>
                </a:solidFill>
              </a:rPr>
              <a:t>Random walks based</a:t>
            </a:r>
            <a:endParaRPr>
              <a:solidFill>
                <a:srgbClr val="FFFFFF"/>
              </a:solidFill>
            </a:endParaRPr>
          </a:p>
          <a:p>
            <a:pPr indent="-317500" lvl="2" marL="1828800" rtl="0" algn="l">
              <a:lnSpc>
                <a:spcPct val="150000"/>
              </a:lnSpc>
              <a:spcBef>
                <a:spcPts val="0"/>
              </a:spcBef>
              <a:spcAft>
                <a:spcPts val="0"/>
              </a:spcAft>
              <a:buClr>
                <a:srgbClr val="FFFFFF"/>
              </a:buClr>
              <a:buSzPts val="1400"/>
              <a:buChar char="■"/>
            </a:pPr>
            <a:r>
              <a:rPr lang="en">
                <a:solidFill>
                  <a:srgbClr val="FFFFFF"/>
                </a:solidFill>
              </a:rPr>
              <a:t>Deep Walk and Node2Vec</a:t>
            </a:r>
            <a:endParaRPr>
              <a:solidFill>
                <a:srgbClr val="FFFFFF"/>
              </a:solidFill>
            </a:endParaRPr>
          </a:p>
          <a:p>
            <a:pPr indent="-317500" lvl="2" marL="1828800" rtl="0" algn="l">
              <a:lnSpc>
                <a:spcPct val="150000"/>
              </a:lnSpc>
              <a:spcBef>
                <a:spcPts val="0"/>
              </a:spcBef>
              <a:spcAft>
                <a:spcPts val="0"/>
              </a:spcAft>
              <a:buClr>
                <a:srgbClr val="FFFFFF"/>
              </a:buClr>
              <a:buSzPts val="1400"/>
              <a:buChar char="■"/>
            </a:pPr>
            <a:r>
              <a:rPr lang="en">
                <a:solidFill>
                  <a:srgbClr val="FFFFFF"/>
                </a:solidFill>
              </a:rPr>
              <a:t>LINE</a:t>
            </a:r>
            <a:endParaRPr>
              <a:solidFill>
                <a:srgbClr val="FFFFFF"/>
              </a:solidFill>
            </a:endParaRPr>
          </a:p>
          <a:p>
            <a:pPr indent="-317500" lvl="2" marL="1828800" rtl="0" algn="l">
              <a:lnSpc>
                <a:spcPct val="150000"/>
              </a:lnSpc>
              <a:spcBef>
                <a:spcPts val="0"/>
              </a:spcBef>
              <a:spcAft>
                <a:spcPts val="0"/>
              </a:spcAft>
              <a:buClr>
                <a:srgbClr val="FFFFFF"/>
              </a:buClr>
              <a:buSzPts val="1400"/>
              <a:buChar char="■"/>
            </a:pPr>
            <a:r>
              <a:rPr lang="en">
                <a:solidFill>
                  <a:srgbClr val="FFFFFF"/>
                </a:solidFill>
              </a:rPr>
              <a:t>GraphSAGE</a:t>
            </a:r>
            <a:endParaRPr>
              <a:solidFill>
                <a:srgbClr val="FFFFFF"/>
              </a:solidFill>
            </a:endParaRPr>
          </a:p>
          <a:p>
            <a:pPr indent="-317500" lvl="1" marL="1371600" rtl="0" algn="l">
              <a:lnSpc>
                <a:spcPct val="150000"/>
              </a:lnSpc>
              <a:spcBef>
                <a:spcPts val="0"/>
              </a:spcBef>
              <a:spcAft>
                <a:spcPts val="0"/>
              </a:spcAft>
              <a:buClr>
                <a:srgbClr val="FFFFFF"/>
              </a:buClr>
              <a:buSzPts val="1400"/>
              <a:buChar char="○"/>
            </a:pPr>
            <a:r>
              <a:rPr lang="en">
                <a:solidFill>
                  <a:srgbClr val="FFFFFF"/>
                </a:solidFill>
              </a:rPr>
              <a:t>Tensor based</a:t>
            </a:r>
            <a:endParaRPr>
              <a:solidFill>
                <a:srgbClr val="FFFFFF"/>
              </a:solidFill>
            </a:endParaRPr>
          </a:p>
          <a:p>
            <a:pPr indent="-317500" lvl="2" marL="1828800" rtl="0" algn="l">
              <a:lnSpc>
                <a:spcPct val="150000"/>
              </a:lnSpc>
              <a:spcBef>
                <a:spcPts val="0"/>
              </a:spcBef>
              <a:spcAft>
                <a:spcPts val="0"/>
              </a:spcAft>
              <a:buClr>
                <a:srgbClr val="FFFFFF"/>
              </a:buClr>
              <a:buSzPts val="1400"/>
              <a:buChar char="■"/>
            </a:pPr>
            <a:r>
              <a:rPr lang="en">
                <a:solidFill>
                  <a:srgbClr val="FFFFFF"/>
                </a:solidFill>
              </a:rPr>
              <a:t>RESCEL</a:t>
            </a:r>
            <a:endParaRPr>
              <a:solidFill>
                <a:srgbClr val="FFFFFF"/>
              </a:solidFill>
            </a:endParaRPr>
          </a:p>
          <a:p>
            <a:pPr indent="-317500" lvl="2" marL="1828800" rtl="0" algn="l">
              <a:lnSpc>
                <a:spcPct val="150000"/>
              </a:lnSpc>
              <a:spcBef>
                <a:spcPts val="0"/>
              </a:spcBef>
              <a:spcAft>
                <a:spcPts val="0"/>
              </a:spcAft>
              <a:buClr>
                <a:srgbClr val="FFFFFF"/>
              </a:buClr>
              <a:buSzPts val="1400"/>
              <a:buChar char="■"/>
            </a:pPr>
            <a:r>
              <a:rPr lang="en">
                <a:solidFill>
                  <a:srgbClr val="FFFFFF"/>
                </a:solidFill>
              </a:rPr>
              <a:t>TransE</a:t>
            </a:r>
            <a:endParaRPr>
              <a:solidFill>
                <a:srgbClr val="FFFFFF"/>
              </a:solidFill>
            </a:endParaRPr>
          </a:p>
          <a:p>
            <a:pPr indent="-317500" lvl="2" marL="1828800" rtl="0" algn="l">
              <a:lnSpc>
                <a:spcPct val="150000"/>
              </a:lnSpc>
              <a:spcBef>
                <a:spcPts val="0"/>
              </a:spcBef>
              <a:spcAft>
                <a:spcPts val="0"/>
              </a:spcAft>
              <a:buClr>
                <a:srgbClr val="FFFFFF"/>
              </a:buClr>
              <a:buSzPts val="1400"/>
              <a:buChar char="■"/>
            </a:pPr>
            <a:r>
              <a:rPr lang="en">
                <a:solidFill>
                  <a:srgbClr val="FFFFFF"/>
                </a:solidFill>
              </a:rPr>
              <a:t>Positive Sampling</a:t>
            </a:r>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FFFF"/>
                </a:solidFill>
              </a:rPr>
              <a:t>Graph SAGE</a:t>
            </a:r>
            <a:endParaRPr>
              <a:solidFill>
                <a:srgbClr val="FFFFFF"/>
              </a:solidFill>
            </a:endParaRPr>
          </a:p>
        </p:txBody>
      </p:sp>
      <p:sp>
        <p:nvSpPr>
          <p:cNvPr id="510" name="Google Shape;510;p7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11" name="Google Shape;511;p79"/>
          <p:cNvPicPr preferRelativeResize="0"/>
          <p:nvPr/>
        </p:nvPicPr>
        <p:blipFill rotWithShape="1">
          <a:blip r:embed="rId3">
            <a:alphaModFix/>
          </a:blip>
          <a:srcRect b="0" l="0" r="0" t="0"/>
          <a:stretch/>
        </p:blipFill>
        <p:spPr>
          <a:xfrm>
            <a:off x="147600" y="1229875"/>
            <a:ext cx="8848800" cy="3339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FFFF"/>
                </a:solidFill>
              </a:rPr>
              <a:t>Gateway detection</a:t>
            </a:r>
            <a:endParaRPr>
              <a:solidFill>
                <a:srgbClr val="FFFFFF"/>
              </a:solidFill>
            </a:endParaRPr>
          </a:p>
        </p:txBody>
      </p:sp>
      <p:sp>
        <p:nvSpPr>
          <p:cNvPr id="517" name="Google Shape;517;p8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18" name="Google Shape;518;p80"/>
          <p:cNvPicPr preferRelativeResize="0"/>
          <p:nvPr/>
        </p:nvPicPr>
        <p:blipFill rotWithShape="1">
          <a:blip r:embed="rId3">
            <a:alphaModFix/>
          </a:blip>
          <a:srcRect b="0" l="0" r="0" t="0"/>
          <a:stretch/>
        </p:blipFill>
        <p:spPr>
          <a:xfrm>
            <a:off x="1531825" y="0"/>
            <a:ext cx="5312125" cy="4839948"/>
          </a:xfrm>
          <a:prstGeom prst="rect">
            <a:avLst/>
          </a:prstGeom>
          <a:noFill/>
          <a:ln>
            <a:noFill/>
          </a:ln>
        </p:spPr>
      </p:pic>
      <p:pic>
        <p:nvPicPr>
          <p:cNvPr id="519" name="Google Shape;519;p80"/>
          <p:cNvPicPr preferRelativeResize="0"/>
          <p:nvPr/>
        </p:nvPicPr>
        <p:blipFill rotWithShape="1">
          <a:blip r:embed="rId4">
            <a:alphaModFix/>
          </a:blip>
          <a:srcRect b="0" l="0" r="0" t="0"/>
          <a:stretch/>
        </p:blipFill>
        <p:spPr>
          <a:xfrm>
            <a:off x="311699" y="445925"/>
            <a:ext cx="8520600" cy="4251657"/>
          </a:xfrm>
          <a:prstGeom prst="rect">
            <a:avLst/>
          </a:prstGeom>
          <a:noFill/>
          <a:ln>
            <a:noFill/>
          </a:ln>
        </p:spPr>
      </p:pic>
      <p:sp>
        <p:nvSpPr>
          <p:cNvPr id="520" name="Google Shape;520;p80"/>
          <p:cNvSpPr txBox="1"/>
          <p:nvPr/>
        </p:nvSpPr>
        <p:spPr>
          <a:xfrm>
            <a:off x="446175" y="4771675"/>
            <a:ext cx="8006400" cy="3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Roboto"/>
                <a:ea typeface="Roboto"/>
                <a:cs typeface="Roboto"/>
                <a:sym typeface="Roboto"/>
                <a:hlinkClick r:id="rId5"/>
              </a:rPr>
              <a:t>https://colab.research.google.com/drive/1TtUoMROJv3P0ZGuboYRbrwKGmiiSlNL5#scrollTo=MAipZzUXo7uO</a:t>
            </a:r>
            <a:endParaRPr b="0" i="0" sz="1400" u="none" cap="none" strike="noStrike">
              <a:solidFill>
                <a:srgbClr val="0000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18"/>
                                        </p:tgtEl>
                                      </p:cBhvr>
                                    </p:animEffect>
                                    <p:set>
                                      <p:cBhvr>
                                        <p:cTn dur="1" fill="hold">
                                          <p:stCondLst>
                                            <p:cond delay="1000"/>
                                          </p:stCondLst>
                                        </p:cTn>
                                        <p:tgtEl>
                                          <p:spTgt spid="5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1"/>
          <p:cNvSpPr txBox="1"/>
          <p:nvPr>
            <p:ph type="ctrTitle"/>
          </p:nvPr>
        </p:nvSpPr>
        <p:spPr>
          <a:xfrm>
            <a:off x="311708" y="136742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Link Prediction on Ego Facebook dataset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General Overview</a:t>
            </a:r>
            <a:endParaRPr/>
          </a:p>
        </p:txBody>
      </p:sp>
      <p:sp>
        <p:nvSpPr>
          <p:cNvPr id="531" name="Google Shape;531;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chemeClr val="dk1"/>
                </a:solidFill>
              </a:rPr>
              <a:t>Link prediction on top of node representations/embeddings. The embeddings are computed with the node2vec algorithm. After obtaining embeddings, a binary classifier can be used to predict a link, or not, between any two nodes in the graph.</a:t>
            </a:r>
            <a:endParaRPr sz="1500">
              <a:solidFill>
                <a:schemeClr val="dk1"/>
              </a:solidFill>
            </a:endParaRPr>
          </a:p>
          <a:p>
            <a:pPr indent="0" lvl="0" marL="0" rtl="0" algn="l">
              <a:lnSpc>
                <a:spcPct val="115000"/>
              </a:lnSpc>
              <a:spcBef>
                <a:spcPts val="0"/>
              </a:spcBef>
              <a:spcAft>
                <a:spcPts val="0"/>
              </a:spcAft>
              <a:buSzPts val="1800"/>
              <a:buNone/>
            </a:pPr>
            <a:r>
              <a:t/>
            </a:r>
            <a:endParaRPr sz="1500">
              <a:solidFill>
                <a:schemeClr val="dk1"/>
              </a:solidFill>
            </a:endParaRPr>
          </a:p>
          <a:p>
            <a:pPr indent="0" lvl="0" marL="0" rtl="0" algn="l">
              <a:lnSpc>
                <a:spcPct val="115000"/>
              </a:lnSpc>
              <a:spcBef>
                <a:spcPts val="0"/>
              </a:spcBef>
              <a:spcAft>
                <a:spcPts val="0"/>
              </a:spcAft>
              <a:buSzPts val="1800"/>
              <a:buNone/>
            </a:pPr>
            <a:r>
              <a:rPr lang="en" sz="1500">
                <a:solidFill>
                  <a:schemeClr val="dk1"/>
                </a:solidFill>
              </a:rPr>
              <a:t>There are four steps:</a:t>
            </a:r>
            <a:endParaRPr sz="1500">
              <a:solidFill>
                <a:schemeClr val="dk1"/>
              </a:solidFill>
            </a:endParaRPr>
          </a:p>
          <a:p>
            <a:pPr indent="0" lvl="0" marL="0" rtl="0" algn="l">
              <a:lnSpc>
                <a:spcPct val="115000"/>
              </a:lnSpc>
              <a:spcBef>
                <a:spcPts val="0"/>
              </a:spcBef>
              <a:spcAft>
                <a:spcPts val="0"/>
              </a:spcAft>
              <a:buSzPts val="1800"/>
              <a:buNone/>
            </a:pPr>
            <a:r>
              <a:t/>
            </a:r>
            <a:endParaRPr sz="1500">
              <a:solidFill>
                <a:schemeClr val="dk1"/>
              </a:solidFill>
            </a:endParaRPr>
          </a:p>
          <a:p>
            <a:pPr indent="0" lvl="0" marL="0" rtl="0" algn="l">
              <a:lnSpc>
                <a:spcPct val="115000"/>
              </a:lnSpc>
              <a:spcBef>
                <a:spcPts val="0"/>
              </a:spcBef>
              <a:spcAft>
                <a:spcPts val="0"/>
              </a:spcAft>
              <a:buSzPts val="1800"/>
              <a:buNone/>
            </a:pPr>
            <a:r>
              <a:rPr lang="en" sz="1500">
                <a:solidFill>
                  <a:schemeClr val="dk1"/>
                </a:solidFill>
              </a:rPr>
              <a:t>1. Obtain embeddings for each node</a:t>
            </a:r>
            <a:endParaRPr sz="1500">
              <a:solidFill>
                <a:schemeClr val="dk1"/>
              </a:solidFill>
            </a:endParaRPr>
          </a:p>
          <a:p>
            <a:pPr indent="0" lvl="0" marL="0" rtl="0" algn="l">
              <a:lnSpc>
                <a:spcPct val="115000"/>
              </a:lnSpc>
              <a:spcBef>
                <a:spcPts val="0"/>
              </a:spcBef>
              <a:spcAft>
                <a:spcPts val="0"/>
              </a:spcAft>
              <a:buSzPts val="1800"/>
              <a:buNone/>
            </a:pPr>
            <a:r>
              <a:rPr lang="en" sz="1500">
                <a:solidFill>
                  <a:schemeClr val="dk1"/>
                </a:solidFill>
              </a:rPr>
              <a:t>2. For each set of hyperparameters, train a classifier</a:t>
            </a:r>
            <a:endParaRPr sz="1500">
              <a:solidFill>
                <a:schemeClr val="dk1"/>
              </a:solidFill>
            </a:endParaRPr>
          </a:p>
          <a:p>
            <a:pPr indent="0" lvl="0" marL="0" rtl="0" algn="l">
              <a:lnSpc>
                <a:spcPct val="115000"/>
              </a:lnSpc>
              <a:spcBef>
                <a:spcPts val="0"/>
              </a:spcBef>
              <a:spcAft>
                <a:spcPts val="0"/>
              </a:spcAft>
              <a:buSzPts val="1800"/>
              <a:buNone/>
            </a:pPr>
            <a:r>
              <a:rPr lang="en" sz="1500">
                <a:solidFill>
                  <a:schemeClr val="dk1"/>
                </a:solidFill>
              </a:rPr>
              <a:t>3. Select the classifier that performs the best</a:t>
            </a:r>
            <a:endParaRPr sz="1500">
              <a:solidFill>
                <a:schemeClr val="dk1"/>
              </a:solidFill>
            </a:endParaRPr>
          </a:p>
          <a:p>
            <a:pPr indent="0" lvl="0" marL="0" rtl="0" algn="l">
              <a:lnSpc>
                <a:spcPct val="115000"/>
              </a:lnSpc>
              <a:spcBef>
                <a:spcPts val="0"/>
              </a:spcBef>
              <a:spcAft>
                <a:spcPts val="0"/>
              </a:spcAft>
              <a:buSzPts val="1800"/>
              <a:buNone/>
            </a:pPr>
            <a:r>
              <a:rPr lang="en" sz="1500">
                <a:solidFill>
                  <a:schemeClr val="dk1"/>
                </a:solidFill>
              </a:rPr>
              <a:t>4. Evaluate the selected classifier on unseen data to validate</a:t>
            </a:r>
            <a:endParaRPr sz="1500">
              <a:solidFill>
                <a:schemeClr val="dk1"/>
              </a:solidFill>
            </a:endParaRPr>
          </a:p>
          <a:p>
            <a:pPr indent="0" lvl="0" marL="0" rtl="0" algn="l">
              <a:lnSpc>
                <a:spcPct val="115000"/>
              </a:lnSpc>
              <a:spcBef>
                <a:spcPts val="0"/>
              </a:spcBef>
              <a:spcAft>
                <a:spcPts val="0"/>
              </a:spcAft>
              <a:buSzPts val="1800"/>
              <a:buNone/>
            </a:pPr>
            <a:r>
              <a:rPr lang="en" sz="1500">
                <a:solidFill>
                  <a:schemeClr val="dk1"/>
                </a:solidFill>
              </a:rPr>
              <a:t>    its ability to generalise</a:t>
            </a:r>
            <a:endParaRPr sz="1500">
              <a:solidFill>
                <a:schemeClr val="dk1"/>
              </a:solidFill>
            </a:endParaRPr>
          </a:p>
          <a:p>
            <a:pPr indent="0" lvl="0" marL="0" rtl="0" algn="l">
              <a:lnSpc>
                <a:spcPct val="115000"/>
              </a:lnSpc>
              <a:spcBef>
                <a:spcPts val="0"/>
              </a:spcBef>
              <a:spcAft>
                <a:spcPts val="0"/>
              </a:spcAft>
              <a:buSzPts val="1800"/>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p:txBody>
      </p:sp>
      <p:graphicFrame>
        <p:nvGraphicFramePr>
          <p:cNvPr id="532" name="Google Shape;532;p82"/>
          <p:cNvGraphicFramePr/>
          <p:nvPr/>
        </p:nvGraphicFramePr>
        <p:xfrm>
          <a:off x="5631650" y="1850150"/>
          <a:ext cx="3000000" cy="3000000"/>
        </p:xfrm>
        <a:graphic>
          <a:graphicData uri="http://schemas.openxmlformats.org/drawingml/2006/table">
            <a:tbl>
              <a:tblPr>
                <a:noFill/>
                <a:tableStyleId>{D8A440D3-D2AD-46CD-8300-C8DA63204A6C}</a:tableStyleId>
              </a:tblPr>
              <a:tblGrid>
                <a:gridCol w="3401850"/>
              </a:tblGrid>
              <a:tr h="139700">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rgbClr val="FFFFAA"/>
                          </a:solidFill>
                          <a:highlight>
                            <a:srgbClr val="333333"/>
                          </a:highlight>
                          <a:latin typeface="Consolas"/>
                          <a:ea typeface="Consolas"/>
                          <a:cs typeface="Consolas"/>
                          <a:sym typeface="Consolas"/>
                        </a:rPr>
                        <a:t>StellarDiGraph</a:t>
                      </a:r>
                      <a:r>
                        <a:rPr lang="en" sz="1100" u="none" cap="none" strike="noStrike">
                          <a:solidFill>
                            <a:srgbClr val="FFFFFF"/>
                          </a:solidFill>
                          <a:highlight>
                            <a:srgbClr val="333333"/>
                          </a:highlight>
                          <a:latin typeface="Consolas"/>
                          <a:ea typeface="Consolas"/>
                          <a:cs typeface="Consolas"/>
                          <a:sym typeface="Consolas"/>
                        </a:rPr>
                        <a:t>: Directed multigraph</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Nodes</a:t>
                      </a:r>
                      <a:r>
                        <a:rPr lang="en" sz="1100" u="none" cap="none" strike="noStrike">
                          <a:solidFill>
                            <a:srgbClr val="FFFFFF"/>
                          </a:solidFill>
                          <a:highlight>
                            <a:srgbClr val="333333"/>
                          </a:highlight>
                          <a:latin typeface="Consolas"/>
                          <a:ea typeface="Consolas"/>
                          <a:cs typeface="Consolas"/>
                          <a:sym typeface="Consolas"/>
                        </a:rPr>
                        <a:t>: 4039, Edges: 88234</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Node</a:t>
                      </a:r>
                      <a:r>
                        <a:rPr lang="en" sz="1100" u="none" cap="none" strike="noStrike">
                          <a:solidFill>
                            <a:srgbClr val="FFFFFF"/>
                          </a:solidFill>
                          <a:highlight>
                            <a:srgbClr val="333333"/>
                          </a:highlight>
                          <a:latin typeface="Consolas"/>
                          <a:ea typeface="Consolas"/>
                          <a:cs typeface="Consolas"/>
                          <a:sym typeface="Consolas"/>
                        </a:rPr>
                        <a:t> types:</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default</a:t>
                      </a:r>
                      <a:r>
                        <a:rPr lang="en" sz="1100" u="none" cap="none" strike="noStrike">
                          <a:solidFill>
                            <a:srgbClr val="FFFFFF"/>
                          </a:solidFill>
                          <a:highlight>
                            <a:srgbClr val="333333"/>
                          </a:highlight>
                          <a:latin typeface="Consolas"/>
                          <a:ea typeface="Consolas"/>
                          <a:cs typeface="Consolas"/>
                          <a:sym typeface="Consolas"/>
                        </a:rPr>
                        <a:t>: [4039]</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Features</a:t>
                      </a:r>
                      <a:r>
                        <a:rPr lang="en" sz="1100" u="none" cap="none" strike="noStrike">
                          <a:solidFill>
                            <a:srgbClr val="FFFFFF"/>
                          </a:solidFill>
                          <a:highlight>
                            <a:srgbClr val="333333"/>
                          </a:highlight>
                          <a:latin typeface="Consolas"/>
                          <a:ea typeface="Consolas"/>
                          <a:cs typeface="Consolas"/>
                          <a:sym typeface="Consolas"/>
                        </a:rPr>
                        <a:t>: none</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Edge</a:t>
                      </a:r>
                      <a:r>
                        <a:rPr lang="en" sz="1100" u="none" cap="none" strike="noStrike">
                          <a:solidFill>
                            <a:srgbClr val="FFFFFF"/>
                          </a:solidFill>
                          <a:highlight>
                            <a:srgbClr val="333333"/>
                          </a:highlight>
                          <a:latin typeface="Consolas"/>
                          <a:ea typeface="Consolas"/>
                          <a:cs typeface="Consolas"/>
                          <a:sym typeface="Consolas"/>
                        </a:rPr>
                        <a:t> types: </a:t>
                      </a:r>
                      <a:r>
                        <a:rPr lang="en" sz="1100" u="none" cap="none" strike="noStrike">
                          <a:solidFill>
                            <a:srgbClr val="FCC28C"/>
                          </a:solidFill>
                          <a:highlight>
                            <a:srgbClr val="333333"/>
                          </a:highlight>
                          <a:latin typeface="Consolas"/>
                          <a:ea typeface="Consolas"/>
                          <a:cs typeface="Consolas"/>
                          <a:sym typeface="Consolas"/>
                        </a:rPr>
                        <a:t>default</a:t>
                      </a:r>
                      <a:r>
                        <a:rPr lang="en" sz="1100" u="none" cap="none" strike="noStrike">
                          <a:solidFill>
                            <a:srgbClr val="FFFFFF"/>
                          </a:solidFill>
                          <a:highlight>
                            <a:srgbClr val="333333"/>
                          </a:highlight>
                          <a:latin typeface="Consolas"/>
                          <a:ea typeface="Consolas"/>
                          <a:cs typeface="Consolas"/>
                          <a:sym typeface="Consolas"/>
                        </a:rPr>
                        <a:t>-</a:t>
                      </a:r>
                      <a:r>
                        <a:rPr lang="en" sz="1100" u="none" cap="none" strike="noStrike">
                          <a:solidFill>
                            <a:srgbClr val="FCC28C"/>
                          </a:solidFill>
                          <a:highlight>
                            <a:srgbClr val="333333"/>
                          </a:highlight>
                          <a:latin typeface="Consolas"/>
                          <a:ea typeface="Consolas"/>
                          <a:cs typeface="Consolas"/>
                          <a:sym typeface="Consolas"/>
                        </a:rPr>
                        <a:t>default</a:t>
                      </a:r>
                      <a:r>
                        <a:rPr lang="en" sz="1100" u="none" cap="none" strike="noStrike">
                          <a:solidFill>
                            <a:srgbClr val="FFFFFF"/>
                          </a:solidFill>
                          <a:highlight>
                            <a:srgbClr val="333333"/>
                          </a:highlight>
                          <a:latin typeface="Consolas"/>
                          <a:ea typeface="Consolas"/>
                          <a:cs typeface="Consolas"/>
                          <a:sym typeface="Consolas"/>
                        </a:rPr>
                        <a:t>-&gt;</a:t>
                      </a:r>
                      <a:r>
                        <a:rPr lang="en" sz="1100" u="none" cap="none" strike="noStrike">
                          <a:solidFill>
                            <a:srgbClr val="FCC28C"/>
                          </a:solidFill>
                          <a:highlight>
                            <a:srgbClr val="333333"/>
                          </a:highlight>
                          <a:latin typeface="Consolas"/>
                          <a:ea typeface="Consolas"/>
                          <a:cs typeface="Consolas"/>
                          <a:sym typeface="Consolas"/>
                        </a:rPr>
                        <a:t>default</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Edge</a:t>
                      </a:r>
                      <a:r>
                        <a:rPr lang="en" sz="1100" u="none" cap="none" strike="noStrike">
                          <a:solidFill>
                            <a:srgbClr val="FFFFFF"/>
                          </a:solidFill>
                          <a:highlight>
                            <a:srgbClr val="333333"/>
                          </a:highlight>
                          <a:latin typeface="Consolas"/>
                          <a:ea typeface="Consolas"/>
                          <a:cs typeface="Consolas"/>
                          <a:sym typeface="Consolas"/>
                        </a:rPr>
                        <a:t> types:</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default</a:t>
                      </a:r>
                      <a:r>
                        <a:rPr lang="en" sz="1100" u="none" cap="none" strike="noStrike">
                          <a:solidFill>
                            <a:srgbClr val="FFFFFF"/>
                          </a:solidFill>
                          <a:highlight>
                            <a:srgbClr val="333333"/>
                          </a:highlight>
                          <a:latin typeface="Consolas"/>
                          <a:ea typeface="Consolas"/>
                          <a:cs typeface="Consolas"/>
                          <a:sym typeface="Consolas"/>
                        </a:rPr>
                        <a:t>-</a:t>
                      </a:r>
                      <a:r>
                        <a:rPr lang="en" sz="1100" u="none" cap="none" strike="noStrike">
                          <a:solidFill>
                            <a:srgbClr val="FCC28C"/>
                          </a:solidFill>
                          <a:highlight>
                            <a:srgbClr val="333333"/>
                          </a:highlight>
                          <a:latin typeface="Consolas"/>
                          <a:ea typeface="Consolas"/>
                          <a:cs typeface="Consolas"/>
                          <a:sym typeface="Consolas"/>
                        </a:rPr>
                        <a:t>default</a:t>
                      </a:r>
                      <a:r>
                        <a:rPr lang="en" sz="1100" u="none" cap="none" strike="noStrike">
                          <a:solidFill>
                            <a:srgbClr val="FFFFFF"/>
                          </a:solidFill>
                          <a:highlight>
                            <a:srgbClr val="333333"/>
                          </a:highlight>
                          <a:latin typeface="Consolas"/>
                          <a:ea typeface="Consolas"/>
                          <a:cs typeface="Consolas"/>
                          <a:sym typeface="Consolas"/>
                        </a:rPr>
                        <a:t>-&gt;</a:t>
                      </a:r>
                      <a:r>
                        <a:rPr lang="en" sz="1100" u="none" cap="none" strike="noStrike">
                          <a:solidFill>
                            <a:srgbClr val="FCC28C"/>
                          </a:solidFill>
                          <a:highlight>
                            <a:srgbClr val="333333"/>
                          </a:highlight>
                          <a:latin typeface="Consolas"/>
                          <a:ea typeface="Consolas"/>
                          <a:cs typeface="Consolas"/>
                          <a:sym typeface="Consolas"/>
                        </a:rPr>
                        <a:t>default</a:t>
                      </a:r>
                      <a:r>
                        <a:rPr lang="en" sz="1100" u="none" cap="none" strike="noStrike">
                          <a:solidFill>
                            <a:srgbClr val="FFFFFF"/>
                          </a:solidFill>
                          <a:highlight>
                            <a:srgbClr val="333333"/>
                          </a:highlight>
                          <a:latin typeface="Consolas"/>
                          <a:ea typeface="Consolas"/>
                          <a:cs typeface="Consolas"/>
                          <a:sym typeface="Consolas"/>
                        </a:rPr>
                        <a:t>: [88234]</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Weights</a:t>
                      </a:r>
                      <a:r>
                        <a:rPr lang="en" sz="1100" u="none" cap="none" strike="noStrike">
                          <a:solidFill>
                            <a:srgbClr val="FFFFFF"/>
                          </a:solidFill>
                          <a:highlight>
                            <a:srgbClr val="333333"/>
                          </a:highlight>
                          <a:latin typeface="Consolas"/>
                          <a:ea typeface="Consolas"/>
                          <a:cs typeface="Consolas"/>
                          <a:sym typeface="Consolas"/>
                        </a:rPr>
                        <a:t>: all </a:t>
                      </a:r>
                      <a:r>
                        <a:rPr lang="en" sz="1100" u="none" cap="none" strike="noStrike">
                          <a:solidFill>
                            <a:srgbClr val="D36363"/>
                          </a:solidFill>
                          <a:highlight>
                            <a:srgbClr val="333333"/>
                          </a:highlight>
                          <a:latin typeface="Consolas"/>
                          <a:ea typeface="Consolas"/>
                          <a:cs typeface="Consolas"/>
                          <a:sym typeface="Consolas"/>
                        </a:rPr>
                        <a:t>1</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default</a:t>
                      </a:r>
                      <a:r>
                        <a:rPr lang="en" sz="1100" u="none" cap="none" strike="noStrike">
                          <a:solidFill>
                            <a:srgbClr val="FFFFFF"/>
                          </a:solidFill>
                          <a:highlight>
                            <a:srgbClr val="333333"/>
                          </a:highlight>
                          <a:latin typeface="Consolas"/>
                          <a:ea typeface="Consolas"/>
                          <a:cs typeface="Consolas"/>
                          <a:sym typeface="Consolas"/>
                        </a:rPr>
                        <a:t>)</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Features</a:t>
                      </a:r>
                      <a:r>
                        <a:rPr lang="en" sz="1100" u="none" cap="none" strike="noStrike">
                          <a:solidFill>
                            <a:srgbClr val="FFFFFF"/>
                          </a:solidFill>
                          <a:highlight>
                            <a:srgbClr val="333333"/>
                          </a:highlight>
                          <a:latin typeface="Consolas"/>
                          <a:ea typeface="Consolas"/>
                          <a:cs typeface="Consolas"/>
                          <a:sym typeface="Consolas"/>
                        </a:rPr>
                        <a:t>: none</a:t>
                      </a:r>
                      <a:endParaRPr sz="1100" u="none" cap="none" strike="noStrike"/>
                    </a:p>
                  </a:txBody>
                  <a:tcPr marT="63500" marB="63500" marR="63500" marL="63500">
                    <a:solidFill>
                      <a:srgbClr val="333333"/>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Splitting the dataset </a:t>
            </a:r>
            <a:endParaRPr/>
          </a:p>
        </p:txBody>
      </p:sp>
      <p:sp>
        <p:nvSpPr>
          <p:cNvPr id="538" name="Google Shape;538;p83"/>
          <p:cNvSpPr txBox="1"/>
          <p:nvPr>
            <p:ph idx="1" type="body"/>
          </p:nvPr>
        </p:nvSpPr>
        <p:spPr>
          <a:xfrm>
            <a:off x="311700" y="11323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For computing node embeddings, a Train Graph (graph_train)</a:t>
            </a:r>
            <a:endParaRPr/>
          </a:p>
          <a:p>
            <a:pPr indent="-342900" lvl="0" marL="457200" rtl="0" algn="l">
              <a:lnSpc>
                <a:spcPct val="115000"/>
              </a:lnSpc>
              <a:spcBef>
                <a:spcPts val="0"/>
              </a:spcBef>
              <a:spcAft>
                <a:spcPts val="0"/>
              </a:spcAft>
              <a:buSzPts val="1800"/>
              <a:buChar char="●"/>
            </a:pPr>
            <a:r>
              <a:rPr lang="en"/>
              <a:t>For training classifiers, a classifier Training Set (examples_train) of positive and negative edges that weren't used for computing node embeddings</a:t>
            </a:r>
            <a:endParaRPr/>
          </a:p>
          <a:p>
            <a:pPr indent="-342900" lvl="0" marL="457200" rtl="0" algn="l">
              <a:lnSpc>
                <a:spcPct val="115000"/>
              </a:lnSpc>
              <a:spcBef>
                <a:spcPts val="0"/>
              </a:spcBef>
              <a:spcAft>
                <a:spcPts val="0"/>
              </a:spcAft>
              <a:buSzPts val="1800"/>
              <a:buChar char="●"/>
            </a:pPr>
            <a:r>
              <a:rPr lang="en"/>
              <a:t>For choosing the best classifier, an Model Selection Test Set (examples_model_selection) of positive and negative edges that weren't used for computing node embeddings or training the classifier</a:t>
            </a:r>
            <a:endParaRPr/>
          </a:p>
          <a:p>
            <a:pPr indent="-342900" lvl="0" marL="457200" rtl="0" algn="l">
              <a:lnSpc>
                <a:spcPct val="115000"/>
              </a:lnSpc>
              <a:spcBef>
                <a:spcPts val="0"/>
              </a:spcBef>
              <a:spcAft>
                <a:spcPts val="0"/>
              </a:spcAft>
              <a:buSzPts val="1800"/>
              <a:buChar char="●"/>
            </a:pPr>
            <a:r>
              <a:rPr lang="en"/>
              <a:t>For the final evaluation, a Test Graph (graph_test) to compute test node embeddings with more edges than the Train Graph, and a Test Set (examples_test) of positive and negative edges not used for neither computing the test node embeddings or for classifier training or model selection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Preparing Dataset</a:t>
            </a:r>
            <a:endParaRPr/>
          </a:p>
        </p:txBody>
      </p:sp>
      <p:graphicFrame>
        <p:nvGraphicFramePr>
          <p:cNvPr id="544" name="Google Shape;544;p84"/>
          <p:cNvGraphicFramePr/>
          <p:nvPr/>
        </p:nvGraphicFramePr>
        <p:xfrm>
          <a:off x="387675" y="1355700"/>
          <a:ext cx="3000000" cy="3000000"/>
        </p:xfrm>
        <a:graphic>
          <a:graphicData uri="http://schemas.openxmlformats.org/drawingml/2006/table">
            <a:tbl>
              <a:tblPr>
                <a:noFill/>
                <a:tableStyleId>{D8A440D3-D2AD-46CD-8300-C8DA63204A6C}</a:tableStyleId>
              </a:tblPr>
              <a:tblGrid>
                <a:gridCol w="4184325"/>
              </a:tblGrid>
              <a:tr h="2819075">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rgbClr val="FFFFFF"/>
                          </a:solidFill>
                          <a:highlight>
                            <a:srgbClr val="333333"/>
                          </a:highlight>
                          <a:latin typeface="Consolas"/>
                          <a:ea typeface="Consolas"/>
                          <a:cs typeface="Consolas"/>
                          <a:sym typeface="Consolas"/>
                        </a:rPr>
                        <a:t># Defining an edge splitter </a:t>
                      </a:r>
                      <a:r>
                        <a:rPr lang="en" sz="1100" u="none" cap="none" strike="noStrike">
                          <a:solidFill>
                            <a:srgbClr val="FCC28C"/>
                          </a:solidFill>
                          <a:highlight>
                            <a:srgbClr val="333333"/>
                          </a:highlight>
                          <a:latin typeface="Consolas"/>
                          <a:ea typeface="Consolas"/>
                          <a:cs typeface="Consolas"/>
                          <a:sym typeface="Consolas"/>
                        </a:rPr>
                        <a:t>on</a:t>
                      </a:r>
                      <a:r>
                        <a:rPr lang="en" sz="1100" u="none" cap="none" strike="noStrike">
                          <a:solidFill>
                            <a:srgbClr val="FFFFFF"/>
                          </a:solidFill>
                          <a:highlight>
                            <a:srgbClr val="333333"/>
                          </a:highlight>
                          <a:latin typeface="Consolas"/>
                          <a:ea typeface="Consolas"/>
                          <a:cs typeface="Consolas"/>
                          <a:sym typeface="Consolas"/>
                        </a:rPr>
                        <a:t> the original graph:</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edge_splitter_test = EdgeSplitter(graph)</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Randomly sample a fraction p=</a:t>
                      </a:r>
                      <a:r>
                        <a:rPr lang="en" sz="1100" u="none" cap="none" strike="noStrike">
                          <a:solidFill>
                            <a:srgbClr val="D36363"/>
                          </a:solidFill>
                          <a:highlight>
                            <a:srgbClr val="333333"/>
                          </a:highlight>
                          <a:latin typeface="Consolas"/>
                          <a:ea typeface="Consolas"/>
                          <a:cs typeface="Consolas"/>
                          <a:sym typeface="Consolas"/>
                        </a:rPr>
                        <a:t>0.1</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of</a:t>
                      </a:r>
                      <a:r>
                        <a:rPr lang="en" sz="1100" u="none" cap="none" strike="noStrike">
                          <a:solidFill>
                            <a:srgbClr val="FFFFFF"/>
                          </a:solidFill>
                          <a:highlight>
                            <a:srgbClr val="333333"/>
                          </a:highlight>
                          <a:latin typeface="Consolas"/>
                          <a:ea typeface="Consolas"/>
                          <a:cs typeface="Consolas"/>
                          <a:sym typeface="Consolas"/>
                        </a:rPr>
                        <a:t> all positive links, </a:t>
                      </a:r>
                      <a:r>
                        <a:rPr lang="en" sz="1100" u="none" cap="none" strike="noStrike">
                          <a:solidFill>
                            <a:srgbClr val="FCC28C"/>
                          </a:solidFill>
                          <a:highlight>
                            <a:srgbClr val="333333"/>
                          </a:highlight>
                          <a:latin typeface="Consolas"/>
                          <a:ea typeface="Consolas"/>
                          <a:cs typeface="Consolas"/>
                          <a:sym typeface="Consolas"/>
                        </a:rPr>
                        <a:t>and</a:t>
                      </a:r>
                      <a:r>
                        <a:rPr lang="en" sz="1100" u="none" cap="none" strike="noStrike">
                          <a:solidFill>
                            <a:srgbClr val="FFFFFF"/>
                          </a:solidFill>
                          <a:highlight>
                            <a:srgbClr val="333333"/>
                          </a:highlight>
                          <a:latin typeface="Consolas"/>
                          <a:ea typeface="Consolas"/>
                          <a:cs typeface="Consolas"/>
                          <a:sym typeface="Consolas"/>
                        </a:rPr>
                        <a:t> same number </a:t>
                      </a:r>
                      <a:r>
                        <a:rPr lang="en" sz="1100" u="none" cap="none" strike="noStrike">
                          <a:solidFill>
                            <a:srgbClr val="FCC28C"/>
                          </a:solidFill>
                          <a:highlight>
                            <a:srgbClr val="333333"/>
                          </a:highlight>
                          <a:latin typeface="Consolas"/>
                          <a:ea typeface="Consolas"/>
                          <a:cs typeface="Consolas"/>
                          <a:sym typeface="Consolas"/>
                        </a:rPr>
                        <a:t>of</a:t>
                      </a:r>
                      <a:r>
                        <a:rPr lang="en" sz="1100" u="none" cap="none" strike="noStrike">
                          <a:solidFill>
                            <a:srgbClr val="FFFFFF"/>
                          </a:solidFill>
                          <a:highlight>
                            <a:srgbClr val="333333"/>
                          </a:highlight>
                          <a:latin typeface="Consolas"/>
                          <a:ea typeface="Consolas"/>
                          <a:cs typeface="Consolas"/>
                          <a:sym typeface="Consolas"/>
                        </a:rPr>
                        <a:t> negative links, </a:t>
                      </a:r>
                      <a:r>
                        <a:rPr lang="en" sz="1100" u="none" cap="none" strike="noStrike">
                          <a:solidFill>
                            <a:srgbClr val="FCC28C"/>
                          </a:solidFill>
                          <a:highlight>
                            <a:srgbClr val="333333"/>
                          </a:highlight>
                          <a:latin typeface="Consolas"/>
                          <a:ea typeface="Consolas"/>
                          <a:cs typeface="Consolas"/>
                          <a:sym typeface="Consolas"/>
                        </a:rPr>
                        <a:t>from</a:t>
                      </a:r>
                      <a:r>
                        <a:rPr lang="en" sz="1100" u="none" cap="none" strike="noStrike">
                          <a:solidFill>
                            <a:srgbClr val="FFFFFF"/>
                          </a:solidFill>
                          <a:highlight>
                            <a:srgbClr val="333333"/>
                          </a:highlight>
                          <a:latin typeface="Consolas"/>
                          <a:ea typeface="Consolas"/>
                          <a:cs typeface="Consolas"/>
                          <a:sym typeface="Consolas"/>
                        </a:rPr>
                        <a:t> graph, </a:t>
                      </a:r>
                      <a:r>
                        <a:rPr lang="en" sz="1100" u="none" cap="none" strike="noStrike">
                          <a:solidFill>
                            <a:srgbClr val="FCC28C"/>
                          </a:solidFill>
                          <a:highlight>
                            <a:srgbClr val="333333"/>
                          </a:highlight>
                          <a:latin typeface="Consolas"/>
                          <a:ea typeface="Consolas"/>
                          <a:cs typeface="Consolas"/>
                          <a:sym typeface="Consolas"/>
                        </a:rPr>
                        <a:t>and</a:t>
                      </a:r>
                      <a:r>
                        <a:rPr lang="en" sz="1100" u="none" cap="none" strike="noStrike">
                          <a:solidFill>
                            <a:srgbClr val="FFFFFF"/>
                          </a:solidFill>
                          <a:highlight>
                            <a:srgbClr val="333333"/>
                          </a:highlight>
                          <a:latin typeface="Consolas"/>
                          <a:ea typeface="Consolas"/>
                          <a:cs typeface="Consolas"/>
                          <a:sym typeface="Consolas"/>
                        </a:rPr>
                        <a:t> obtain the reduced graph graph_test </a:t>
                      </a:r>
                      <a:r>
                        <a:rPr lang="en" sz="1100" u="none" cap="none" strike="noStrike">
                          <a:solidFill>
                            <a:srgbClr val="FCC28C"/>
                          </a:solidFill>
                          <a:highlight>
                            <a:srgbClr val="333333"/>
                          </a:highlight>
                          <a:latin typeface="Consolas"/>
                          <a:ea typeface="Consolas"/>
                          <a:cs typeface="Consolas"/>
                          <a:sym typeface="Consolas"/>
                        </a:rPr>
                        <a:t>with</a:t>
                      </a:r>
                      <a:r>
                        <a:rPr lang="en" sz="1100" u="none" cap="none" strike="noStrike">
                          <a:solidFill>
                            <a:srgbClr val="FFFFFF"/>
                          </a:solidFill>
                          <a:highlight>
                            <a:srgbClr val="333333"/>
                          </a:highlight>
                          <a:latin typeface="Consolas"/>
                          <a:ea typeface="Consolas"/>
                          <a:cs typeface="Consolas"/>
                          <a:sym typeface="Consolas"/>
                        </a:rPr>
                        <a:t> the sampled links removed:</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graph_test, examples_test, labels_test = edge_splitter_test.train_test_split(</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p=</a:t>
                      </a:r>
                      <a:r>
                        <a:rPr lang="en" sz="1100" u="none" cap="none" strike="noStrike">
                          <a:solidFill>
                            <a:srgbClr val="D36363"/>
                          </a:solidFill>
                          <a:highlight>
                            <a:srgbClr val="333333"/>
                          </a:highlight>
                          <a:latin typeface="Consolas"/>
                          <a:ea typeface="Consolas"/>
                          <a:cs typeface="Consolas"/>
                          <a:sym typeface="Consolas"/>
                        </a:rPr>
                        <a:t>0.5</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method</a:t>
                      </a:r>
                      <a:r>
                        <a:rPr lang="en" sz="1100" u="none" cap="none" strike="noStrike">
                          <a:solidFill>
                            <a:srgbClr val="FFFFFF"/>
                          </a:solidFill>
                          <a:highlight>
                            <a:srgbClr val="333333"/>
                          </a:highlight>
                          <a:latin typeface="Consolas"/>
                          <a:ea typeface="Consolas"/>
                          <a:cs typeface="Consolas"/>
                          <a:sym typeface="Consolas"/>
                        </a:rPr>
                        <a:t>="</a:t>
                      </a:r>
                      <a:r>
                        <a:rPr lang="en" sz="1100" u="none" cap="none" strike="noStrike">
                          <a:solidFill>
                            <a:srgbClr val="FFFFAA"/>
                          </a:solidFill>
                          <a:highlight>
                            <a:srgbClr val="333333"/>
                          </a:highlight>
                          <a:latin typeface="Consolas"/>
                          <a:ea typeface="Consolas"/>
                          <a:cs typeface="Consolas"/>
                          <a:sym typeface="Consolas"/>
                        </a:rPr>
                        <a:t>global</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keep_connected</a:t>
                      </a:r>
                      <a:r>
                        <a:rPr lang="en" sz="1100" u="none" cap="none" strike="noStrike">
                          <a:solidFill>
                            <a:srgbClr val="FFFFFF"/>
                          </a:solidFill>
                          <a:highlight>
                            <a:srgbClr val="333333"/>
                          </a:highlight>
                          <a:latin typeface="Consolas"/>
                          <a:ea typeface="Consolas"/>
                          <a:cs typeface="Consolas"/>
                          <a:sym typeface="Consolas"/>
                        </a:rPr>
                        <a:t>=</a:t>
                      </a:r>
                      <a:r>
                        <a:rPr lang="en" sz="1100" u="none" cap="none" strike="noStrike">
                          <a:solidFill>
                            <a:srgbClr val="FFFFAA"/>
                          </a:solidFill>
                          <a:highlight>
                            <a:srgbClr val="333333"/>
                          </a:highlight>
                          <a:latin typeface="Consolas"/>
                          <a:ea typeface="Consolas"/>
                          <a:cs typeface="Consolas"/>
                          <a:sym typeface="Consolas"/>
                        </a:rPr>
                        <a:t>True</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AA"/>
                          </a:solidFill>
                          <a:highlight>
                            <a:srgbClr val="333333"/>
                          </a:highlight>
                          <a:latin typeface="Consolas"/>
                          <a:ea typeface="Consolas"/>
                          <a:cs typeface="Consolas"/>
                          <a:sym typeface="Consolas"/>
                        </a:rPr>
                        <a:t>print</a:t>
                      </a:r>
                      <a:r>
                        <a:rPr lang="en" sz="1100" u="none" cap="none" strike="noStrike">
                          <a:solidFill>
                            <a:srgbClr val="FFFFFF"/>
                          </a:solidFill>
                          <a:highlight>
                            <a:srgbClr val="333333"/>
                          </a:highlight>
                          <a:latin typeface="Consolas"/>
                          <a:ea typeface="Consolas"/>
                          <a:cs typeface="Consolas"/>
                          <a:sym typeface="Consolas"/>
                        </a:rPr>
                        <a:t>(graph_test.info())</a:t>
                      </a:r>
                      <a:br>
                        <a:rPr lang="en" sz="1100" u="none" cap="none" strike="noStrike">
                          <a:solidFill>
                            <a:srgbClr val="FFFFFF"/>
                          </a:solidFill>
                          <a:highlight>
                            <a:srgbClr val="333333"/>
                          </a:highlight>
                          <a:latin typeface="Consolas"/>
                          <a:ea typeface="Consolas"/>
                          <a:cs typeface="Consolas"/>
                          <a:sym typeface="Consolas"/>
                        </a:rPr>
                      </a:br>
                      <a:endParaRPr sz="1100" u="none" cap="none" strike="noStrike"/>
                    </a:p>
                  </a:txBody>
                  <a:tcPr marT="63500" marB="63500" marR="63500" marL="63500">
                    <a:solidFill>
                      <a:srgbClr val="333333"/>
                    </a:solidFill>
                  </a:tcPr>
                </a:tc>
              </a:tr>
            </a:tbl>
          </a:graphicData>
        </a:graphic>
      </p:graphicFrame>
      <p:graphicFrame>
        <p:nvGraphicFramePr>
          <p:cNvPr id="545" name="Google Shape;545;p84"/>
          <p:cNvGraphicFramePr/>
          <p:nvPr/>
        </p:nvGraphicFramePr>
        <p:xfrm>
          <a:off x="4741125" y="1355700"/>
          <a:ext cx="3000000" cy="3000000"/>
        </p:xfrm>
        <a:graphic>
          <a:graphicData uri="http://schemas.openxmlformats.org/drawingml/2006/table">
            <a:tbl>
              <a:tblPr>
                <a:noFill/>
                <a:tableStyleId>{D8A440D3-D2AD-46CD-8300-C8DA63204A6C}</a:tableStyleId>
              </a:tblPr>
              <a:tblGrid>
                <a:gridCol w="3732250"/>
              </a:tblGrid>
              <a:tr h="2819075">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rgbClr val="FFFFFF"/>
                          </a:solidFill>
                          <a:highlight>
                            <a:srgbClr val="333333"/>
                          </a:highlight>
                          <a:latin typeface="Consolas"/>
                          <a:ea typeface="Consolas"/>
                          <a:cs typeface="Consolas"/>
                          <a:sym typeface="Consolas"/>
                        </a:rPr>
                        <a:t>** Sampled </a:t>
                      </a:r>
                      <a:r>
                        <a:rPr lang="en" sz="1100" u="none" cap="none" strike="noStrike">
                          <a:solidFill>
                            <a:srgbClr val="D36363"/>
                          </a:solidFill>
                          <a:highlight>
                            <a:srgbClr val="333333"/>
                          </a:highlight>
                          <a:latin typeface="Consolas"/>
                          <a:ea typeface="Consolas"/>
                          <a:cs typeface="Consolas"/>
                          <a:sym typeface="Consolas"/>
                        </a:rPr>
                        <a:t>44117</a:t>
                      </a:r>
                      <a:r>
                        <a:rPr lang="en" sz="1100" u="none" cap="none" strike="noStrike">
                          <a:solidFill>
                            <a:srgbClr val="FFFFFF"/>
                          </a:solidFill>
                          <a:highlight>
                            <a:srgbClr val="333333"/>
                          </a:highlight>
                          <a:latin typeface="Consolas"/>
                          <a:ea typeface="Consolas"/>
                          <a:cs typeface="Consolas"/>
                          <a:sym typeface="Consolas"/>
                        </a:rPr>
                        <a:t> positive </a:t>
                      </a:r>
                      <a:r>
                        <a:rPr lang="en" sz="1100" u="none" cap="none" strike="noStrike">
                          <a:solidFill>
                            <a:srgbClr val="FFFFAA"/>
                          </a:solidFill>
                          <a:highlight>
                            <a:srgbClr val="333333"/>
                          </a:highlight>
                          <a:latin typeface="Consolas"/>
                          <a:ea typeface="Consolas"/>
                          <a:cs typeface="Consolas"/>
                          <a:sym typeface="Consolas"/>
                        </a:rPr>
                        <a:t>and</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D36363"/>
                          </a:solidFill>
                          <a:highlight>
                            <a:srgbClr val="333333"/>
                          </a:highlight>
                          <a:latin typeface="Consolas"/>
                          <a:ea typeface="Consolas"/>
                          <a:cs typeface="Consolas"/>
                          <a:sym typeface="Consolas"/>
                        </a:rPr>
                        <a:t>44117</a:t>
                      </a:r>
                      <a:r>
                        <a:rPr lang="en" sz="1100" u="none" cap="none" strike="noStrike">
                          <a:solidFill>
                            <a:srgbClr val="FFFFFF"/>
                          </a:solidFill>
                          <a:highlight>
                            <a:srgbClr val="333333"/>
                          </a:highlight>
                          <a:latin typeface="Consolas"/>
                          <a:ea typeface="Consolas"/>
                          <a:cs typeface="Consolas"/>
                          <a:sym typeface="Consolas"/>
                        </a:rPr>
                        <a:t> negative edges. **</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StellarDiGraph: Directed multigraph</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Node</a:t>
                      </a:r>
                      <a:r>
                        <a:rPr lang="en" sz="1100" u="none" cap="none" strike="noStrike">
                          <a:solidFill>
                            <a:srgbClr val="ADE5FC"/>
                          </a:solidFill>
                          <a:highlight>
                            <a:srgbClr val="333333"/>
                          </a:highlight>
                          <a:latin typeface="Consolas"/>
                          <a:ea typeface="Consolas"/>
                          <a:cs typeface="Consolas"/>
                          <a:sym typeface="Consolas"/>
                        </a:rPr>
                        <a:t>s:</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D36363"/>
                          </a:solidFill>
                          <a:highlight>
                            <a:srgbClr val="333333"/>
                          </a:highlight>
                          <a:latin typeface="Consolas"/>
                          <a:ea typeface="Consolas"/>
                          <a:cs typeface="Consolas"/>
                          <a:sym typeface="Consolas"/>
                        </a:rPr>
                        <a:t>4039</a:t>
                      </a:r>
                      <a:r>
                        <a:rPr lang="en" sz="1100" u="none" cap="none" strike="noStrike">
                          <a:solidFill>
                            <a:srgbClr val="FFFFFF"/>
                          </a:solidFill>
                          <a:highlight>
                            <a:srgbClr val="333333"/>
                          </a:highlight>
                          <a:latin typeface="Consolas"/>
                          <a:ea typeface="Consolas"/>
                          <a:cs typeface="Consolas"/>
                          <a:sym typeface="Consolas"/>
                        </a:rPr>
                        <a:t>, Edge</a:t>
                      </a:r>
                      <a:r>
                        <a:rPr lang="en" sz="1100" u="none" cap="none" strike="noStrike">
                          <a:solidFill>
                            <a:srgbClr val="ADE5FC"/>
                          </a:solidFill>
                          <a:highlight>
                            <a:srgbClr val="333333"/>
                          </a:highlight>
                          <a:latin typeface="Consolas"/>
                          <a:ea typeface="Consolas"/>
                          <a:cs typeface="Consolas"/>
                          <a:sym typeface="Consolas"/>
                        </a:rPr>
                        <a:t>s:</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D36363"/>
                          </a:solidFill>
                          <a:highlight>
                            <a:srgbClr val="333333"/>
                          </a:highlight>
                          <a:latin typeface="Consolas"/>
                          <a:ea typeface="Consolas"/>
                          <a:cs typeface="Consolas"/>
                          <a:sym typeface="Consolas"/>
                        </a:rPr>
                        <a:t>44117</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Node </a:t>
                      </a:r>
                      <a:r>
                        <a:rPr lang="en" sz="1100" u="none" cap="none" strike="noStrike">
                          <a:solidFill>
                            <a:srgbClr val="FFFFAA"/>
                          </a:solidFill>
                          <a:highlight>
                            <a:srgbClr val="333333"/>
                          </a:highlight>
                          <a:latin typeface="Consolas"/>
                          <a:ea typeface="Consolas"/>
                          <a:cs typeface="Consolas"/>
                          <a:sym typeface="Consolas"/>
                        </a:rPr>
                        <a:t>type</a:t>
                      </a:r>
                      <a:r>
                        <a:rPr lang="en" sz="1100" u="none" cap="none" strike="noStrike">
                          <a:solidFill>
                            <a:srgbClr val="ADE5FC"/>
                          </a:solidFill>
                          <a:highlight>
                            <a:srgbClr val="333333"/>
                          </a:highlight>
                          <a:latin typeface="Consolas"/>
                          <a:ea typeface="Consolas"/>
                          <a:cs typeface="Consolas"/>
                          <a:sym typeface="Consolas"/>
                        </a:rPr>
                        <a:t>s:</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defaul</a:t>
                      </a:r>
                      <a:r>
                        <a:rPr lang="en" sz="1100" u="none" cap="none" strike="noStrike">
                          <a:solidFill>
                            <a:srgbClr val="ADE5FC"/>
                          </a:solidFill>
                          <a:highlight>
                            <a:srgbClr val="333333"/>
                          </a:highlight>
                          <a:latin typeface="Consolas"/>
                          <a:ea typeface="Consolas"/>
                          <a:cs typeface="Consolas"/>
                          <a:sym typeface="Consolas"/>
                        </a:rPr>
                        <a:t>t:</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D36363"/>
                          </a:solidFill>
                          <a:highlight>
                            <a:srgbClr val="333333"/>
                          </a:highlight>
                          <a:latin typeface="Consolas"/>
                          <a:ea typeface="Consolas"/>
                          <a:cs typeface="Consolas"/>
                          <a:sym typeface="Consolas"/>
                        </a:rPr>
                        <a:t>4039</a:t>
                      </a:r>
                      <a:r>
                        <a:rPr lang="en" sz="1100" u="none" cap="none" strike="noStrike">
                          <a:solidFill>
                            <a:srgbClr val="FFFFFF"/>
                          </a:solidFill>
                          <a:highlight>
                            <a:srgbClr val="333333"/>
                          </a:highlight>
                          <a:latin typeface="Consolas"/>
                          <a:ea typeface="Consolas"/>
                          <a:cs typeface="Consolas"/>
                          <a:sym typeface="Consolas"/>
                        </a:rPr>
                        <a:t>]</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Feature</a:t>
                      </a:r>
                      <a:r>
                        <a:rPr lang="en" sz="1100" u="none" cap="none" strike="noStrike">
                          <a:solidFill>
                            <a:srgbClr val="ADE5FC"/>
                          </a:solidFill>
                          <a:highlight>
                            <a:srgbClr val="333333"/>
                          </a:highlight>
                          <a:latin typeface="Consolas"/>
                          <a:ea typeface="Consolas"/>
                          <a:cs typeface="Consolas"/>
                          <a:sym typeface="Consolas"/>
                        </a:rPr>
                        <a:t>s:</a:t>
                      </a:r>
                      <a:r>
                        <a:rPr lang="en" sz="1100" u="none" cap="none" strike="noStrike">
                          <a:solidFill>
                            <a:srgbClr val="FFFFFF"/>
                          </a:solidFill>
                          <a:highlight>
                            <a:srgbClr val="333333"/>
                          </a:highlight>
                          <a:latin typeface="Consolas"/>
                          <a:ea typeface="Consolas"/>
                          <a:cs typeface="Consolas"/>
                          <a:sym typeface="Consolas"/>
                        </a:rPr>
                        <a:t> none</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Edge </a:t>
                      </a:r>
                      <a:r>
                        <a:rPr lang="en" sz="1100" u="none" cap="none" strike="noStrike">
                          <a:solidFill>
                            <a:srgbClr val="FFFFAA"/>
                          </a:solidFill>
                          <a:highlight>
                            <a:srgbClr val="333333"/>
                          </a:highlight>
                          <a:latin typeface="Consolas"/>
                          <a:ea typeface="Consolas"/>
                          <a:cs typeface="Consolas"/>
                          <a:sym typeface="Consolas"/>
                        </a:rPr>
                        <a:t>type</a:t>
                      </a:r>
                      <a:r>
                        <a:rPr lang="en" sz="1100" u="none" cap="none" strike="noStrike">
                          <a:solidFill>
                            <a:srgbClr val="ADE5FC"/>
                          </a:solidFill>
                          <a:highlight>
                            <a:srgbClr val="333333"/>
                          </a:highlight>
                          <a:latin typeface="Consolas"/>
                          <a:ea typeface="Consolas"/>
                          <a:cs typeface="Consolas"/>
                          <a:sym typeface="Consolas"/>
                        </a:rPr>
                        <a:t>s:</a:t>
                      </a:r>
                      <a:r>
                        <a:rPr lang="en" sz="1100" u="none" cap="none" strike="noStrike">
                          <a:solidFill>
                            <a:srgbClr val="FFFFFF"/>
                          </a:solidFill>
                          <a:highlight>
                            <a:srgbClr val="333333"/>
                          </a:highlight>
                          <a:latin typeface="Consolas"/>
                          <a:ea typeface="Consolas"/>
                          <a:cs typeface="Consolas"/>
                          <a:sym typeface="Consolas"/>
                        </a:rPr>
                        <a:t> default-default-&gt;default</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Edge </a:t>
                      </a:r>
                      <a:r>
                        <a:rPr lang="en" sz="1100" u="none" cap="none" strike="noStrike">
                          <a:solidFill>
                            <a:srgbClr val="FFFFAA"/>
                          </a:solidFill>
                          <a:highlight>
                            <a:srgbClr val="333333"/>
                          </a:highlight>
                          <a:latin typeface="Consolas"/>
                          <a:ea typeface="Consolas"/>
                          <a:cs typeface="Consolas"/>
                          <a:sym typeface="Consolas"/>
                        </a:rPr>
                        <a:t>type</a:t>
                      </a:r>
                      <a:r>
                        <a:rPr lang="en" sz="1100" u="none" cap="none" strike="noStrike">
                          <a:solidFill>
                            <a:srgbClr val="ADE5FC"/>
                          </a:solidFill>
                          <a:highlight>
                            <a:srgbClr val="333333"/>
                          </a:highlight>
                          <a:latin typeface="Consolas"/>
                          <a:ea typeface="Consolas"/>
                          <a:cs typeface="Consolas"/>
                          <a:sym typeface="Consolas"/>
                        </a:rPr>
                        <a:t>s:</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default-default-&gt;defaul</a:t>
                      </a:r>
                      <a:r>
                        <a:rPr lang="en" sz="1100" u="none" cap="none" strike="noStrike">
                          <a:solidFill>
                            <a:srgbClr val="ADE5FC"/>
                          </a:solidFill>
                          <a:highlight>
                            <a:srgbClr val="333333"/>
                          </a:highlight>
                          <a:latin typeface="Consolas"/>
                          <a:ea typeface="Consolas"/>
                          <a:cs typeface="Consolas"/>
                          <a:sym typeface="Consolas"/>
                        </a:rPr>
                        <a:t>t:</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D36363"/>
                          </a:solidFill>
                          <a:highlight>
                            <a:srgbClr val="333333"/>
                          </a:highlight>
                          <a:latin typeface="Consolas"/>
                          <a:ea typeface="Consolas"/>
                          <a:cs typeface="Consolas"/>
                          <a:sym typeface="Consolas"/>
                        </a:rPr>
                        <a:t>44117</a:t>
                      </a:r>
                      <a:r>
                        <a:rPr lang="en" sz="1100" u="none" cap="none" strike="noStrike">
                          <a:solidFill>
                            <a:srgbClr val="FFFFFF"/>
                          </a:solidFill>
                          <a:highlight>
                            <a:srgbClr val="333333"/>
                          </a:highlight>
                          <a:latin typeface="Consolas"/>
                          <a:ea typeface="Consolas"/>
                          <a:cs typeface="Consolas"/>
                          <a:sym typeface="Consolas"/>
                        </a:rPr>
                        <a:t>]</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Weight</a:t>
                      </a:r>
                      <a:r>
                        <a:rPr lang="en" sz="1100" u="none" cap="none" strike="noStrike">
                          <a:solidFill>
                            <a:srgbClr val="ADE5FC"/>
                          </a:solidFill>
                          <a:highlight>
                            <a:srgbClr val="333333"/>
                          </a:highlight>
                          <a:latin typeface="Consolas"/>
                          <a:ea typeface="Consolas"/>
                          <a:cs typeface="Consolas"/>
                          <a:sym typeface="Consolas"/>
                        </a:rPr>
                        <a:t>s:</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all</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D36363"/>
                          </a:solidFill>
                          <a:highlight>
                            <a:srgbClr val="333333"/>
                          </a:highlight>
                          <a:latin typeface="Consolas"/>
                          <a:ea typeface="Consolas"/>
                          <a:cs typeface="Consolas"/>
                          <a:sym typeface="Consolas"/>
                        </a:rPr>
                        <a:t>1</a:t>
                      </a:r>
                      <a:r>
                        <a:rPr lang="en" sz="1100" u="none" cap="none" strike="noStrike">
                          <a:solidFill>
                            <a:srgbClr val="FFFFFF"/>
                          </a:solidFill>
                          <a:highlight>
                            <a:srgbClr val="333333"/>
                          </a:highlight>
                          <a:latin typeface="Consolas"/>
                          <a:ea typeface="Consolas"/>
                          <a:cs typeface="Consolas"/>
                          <a:sym typeface="Consolas"/>
                        </a:rPr>
                        <a:t> (default)</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Feature</a:t>
                      </a:r>
                      <a:r>
                        <a:rPr lang="en" sz="1100" u="none" cap="none" strike="noStrike">
                          <a:solidFill>
                            <a:srgbClr val="ADE5FC"/>
                          </a:solidFill>
                          <a:highlight>
                            <a:srgbClr val="333333"/>
                          </a:highlight>
                          <a:latin typeface="Consolas"/>
                          <a:ea typeface="Consolas"/>
                          <a:cs typeface="Consolas"/>
                          <a:sym typeface="Consolas"/>
                        </a:rPr>
                        <a:t>s:</a:t>
                      </a:r>
                      <a:r>
                        <a:rPr lang="en" sz="1100" u="none" cap="none" strike="noStrike">
                          <a:solidFill>
                            <a:srgbClr val="FFFFFF"/>
                          </a:solidFill>
                          <a:highlight>
                            <a:srgbClr val="333333"/>
                          </a:highlight>
                          <a:latin typeface="Consolas"/>
                          <a:ea typeface="Consolas"/>
                          <a:cs typeface="Consolas"/>
                          <a:sym typeface="Consolas"/>
                        </a:rPr>
                        <a:t> none</a:t>
                      </a:r>
                      <a:endParaRPr sz="1100" u="none" cap="none" strike="noStrike"/>
                    </a:p>
                  </a:txBody>
                  <a:tcPr marT="63500" marB="63500" marR="63500" marL="63500">
                    <a:solidFill>
                      <a:srgbClr val="333333"/>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5"/>
          <p:cNvSpPr txBox="1"/>
          <p:nvPr>
            <p:ph type="title"/>
          </p:nvPr>
        </p:nvSpPr>
        <p:spPr>
          <a:xfrm>
            <a:off x="311700" y="1235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Apply node2vec and generate embeddings then Train and evaluate the link prediction model</a:t>
            </a:r>
            <a:endParaRPr/>
          </a:p>
        </p:txBody>
      </p:sp>
      <p:sp>
        <p:nvSpPr>
          <p:cNvPr id="551" name="Google Shape;551;p85"/>
          <p:cNvSpPr txBox="1"/>
          <p:nvPr/>
        </p:nvSpPr>
        <p:spPr>
          <a:xfrm>
            <a:off x="793625" y="1433750"/>
            <a:ext cx="6981900" cy="30000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600"/>
              </a:spcBef>
              <a:spcAft>
                <a:spcPts val="0"/>
              </a:spcAft>
              <a:buClr>
                <a:srgbClr val="000000"/>
              </a:buClr>
              <a:buSzPts val="1500"/>
              <a:buFont typeface="Roboto"/>
              <a:buAutoNum type="arabicPeriod"/>
            </a:pPr>
            <a:r>
              <a:rPr b="0" i="0" lang="en" sz="1500" u="none" cap="none" strike="noStrike">
                <a:solidFill>
                  <a:srgbClr val="000000"/>
                </a:solidFill>
                <a:latin typeface="Roboto"/>
                <a:ea typeface="Roboto"/>
                <a:cs typeface="Roboto"/>
                <a:sym typeface="Roboto"/>
              </a:rPr>
              <a:t>We calculate link/edge embeddings for the positive and negative edge samples by applying a binary operator on the embeddings of the source and target nodes of each sampled edge.</a:t>
            </a:r>
            <a:endParaRPr b="0" i="0" sz="1500" u="none" cap="none" strike="noStrike">
              <a:solidFill>
                <a:srgbClr val="000000"/>
              </a:solidFill>
              <a:latin typeface="Roboto"/>
              <a:ea typeface="Roboto"/>
              <a:cs typeface="Roboto"/>
              <a:sym typeface="Roboto"/>
            </a:endParaRPr>
          </a:p>
          <a:p>
            <a:pPr indent="-323850" lvl="0" marL="457200" marR="0" rtl="0" algn="l">
              <a:lnSpc>
                <a:spcPct val="115000"/>
              </a:lnSpc>
              <a:spcBef>
                <a:spcPts val="0"/>
              </a:spcBef>
              <a:spcAft>
                <a:spcPts val="0"/>
              </a:spcAft>
              <a:buClr>
                <a:srgbClr val="000000"/>
              </a:buClr>
              <a:buSzPts val="1500"/>
              <a:buFont typeface="Roboto"/>
              <a:buAutoNum type="arabicPeriod"/>
            </a:pPr>
            <a:r>
              <a:rPr b="0" i="0" lang="en" sz="1500" u="none" cap="none" strike="noStrike">
                <a:solidFill>
                  <a:srgbClr val="000000"/>
                </a:solidFill>
                <a:latin typeface="Roboto"/>
                <a:ea typeface="Roboto"/>
                <a:cs typeface="Roboto"/>
                <a:sym typeface="Roboto"/>
              </a:rPr>
              <a:t>Given the embeddings of the positive and negative examples, we train a logistic regression classifier to predict a binary value indicating whether an edge between two nodes should exist or not.</a:t>
            </a:r>
            <a:endParaRPr b="0" i="0" sz="1500" u="none" cap="none" strike="noStrike">
              <a:solidFill>
                <a:srgbClr val="000000"/>
              </a:solidFill>
              <a:latin typeface="Roboto"/>
              <a:ea typeface="Roboto"/>
              <a:cs typeface="Roboto"/>
              <a:sym typeface="Roboto"/>
            </a:endParaRPr>
          </a:p>
          <a:p>
            <a:pPr indent="-304800" lvl="0" marL="457200" marR="0" rtl="0" algn="l">
              <a:lnSpc>
                <a:spcPct val="115000"/>
              </a:lnSpc>
              <a:spcBef>
                <a:spcPts val="0"/>
              </a:spcBef>
              <a:spcAft>
                <a:spcPts val="0"/>
              </a:spcAft>
              <a:buClr>
                <a:srgbClr val="000000"/>
              </a:buClr>
              <a:buSzPts val="1200"/>
              <a:buFont typeface="Roboto"/>
              <a:buAutoNum type="arabicPeriod"/>
            </a:pPr>
            <a:r>
              <a:rPr b="0" i="0" lang="en" sz="1500" u="none" cap="none" strike="noStrike">
                <a:solidFill>
                  <a:srgbClr val="000000"/>
                </a:solidFill>
                <a:latin typeface="Roboto"/>
                <a:ea typeface="Roboto"/>
                <a:cs typeface="Roboto"/>
                <a:sym typeface="Roboto"/>
              </a:rPr>
              <a:t>We evaluate the performance of the link classifier for each of the 4 operators on the training data with node embeddings calculated on the </a:t>
            </a:r>
            <a:r>
              <a:rPr b="1" i="0" lang="en" sz="1500" u="none" cap="none" strike="noStrike">
                <a:solidFill>
                  <a:srgbClr val="000000"/>
                </a:solidFill>
                <a:latin typeface="Roboto"/>
                <a:ea typeface="Roboto"/>
                <a:cs typeface="Roboto"/>
                <a:sym typeface="Roboto"/>
              </a:rPr>
              <a:t>Train Graph</a:t>
            </a:r>
            <a:r>
              <a:rPr b="0" i="0" lang="en" sz="1500" u="none" cap="none" strike="noStrike">
                <a:solidFill>
                  <a:srgbClr val="000000"/>
                </a:solidFill>
                <a:latin typeface="Roboto"/>
                <a:ea typeface="Roboto"/>
                <a:cs typeface="Roboto"/>
                <a:sym typeface="Roboto"/>
              </a:rPr>
              <a:t> (</a:t>
            </a:r>
            <a:r>
              <a:rPr b="0" i="0" lang="en" sz="1400" u="none" cap="none" strike="noStrike">
                <a:solidFill>
                  <a:srgbClr val="000000"/>
                </a:solidFill>
                <a:latin typeface="Roboto"/>
                <a:ea typeface="Roboto"/>
                <a:cs typeface="Roboto"/>
                <a:sym typeface="Roboto"/>
              </a:rPr>
              <a:t>graph_train</a:t>
            </a:r>
            <a:r>
              <a:rPr b="0" i="0" lang="en" sz="1500" u="none" cap="none" strike="noStrike">
                <a:solidFill>
                  <a:srgbClr val="000000"/>
                </a:solidFill>
                <a:latin typeface="Roboto"/>
                <a:ea typeface="Roboto"/>
                <a:cs typeface="Roboto"/>
                <a:sym typeface="Roboto"/>
              </a:rPr>
              <a:t>), and select the best classifier.</a:t>
            </a:r>
            <a:endParaRPr b="0" i="0" sz="1500" u="none" cap="none" strike="noStrike">
              <a:solidFill>
                <a:srgbClr val="000000"/>
              </a:solidFill>
              <a:latin typeface="Roboto"/>
              <a:ea typeface="Roboto"/>
              <a:cs typeface="Roboto"/>
              <a:sym typeface="Roboto"/>
            </a:endParaRPr>
          </a:p>
          <a:p>
            <a:pPr indent="-304800" lvl="0" marL="457200" marR="0" rtl="0" algn="l">
              <a:lnSpc>
                <a:spcPct val="115000"/>
              </a:lnSpc>
              <a:spcBef>
                <a:spcPts val="0"/>
              </a:spcBef>
              <a:spcAft>
                <a:spcPts val="0"/>
              </a:spcAft>
              <a:buClr>
                <a:srgbClr val="000000"/>
              </a:buClr>
              <a:buSzPts val="1200"/>
              <a:buFont typeface="Roboto"/>
              <a:buAutoNum type="arabicPeriod"/>
            </a:pPr>
            <a:r>
              <a:rPr b="0" i="0" lang="en" sz="1500" u="none" cap="none" strike="noStrike">
                <a:solidFill>
                  <a:srgbClr val="000000"/>
                </a:solidFill>
                <a:latin typeface="Roboto"/>
                <a:ea typeface="Roboto"/>
                <a:cs typeface="Roboto"/>
                <a:sym typeface="Roboto"/>
              </a:rPr>
              <a:t>The best classifier is then used to calculate scores on the test data with node embeddings calculated on the </a:t>
            </a:r>
            <a:r>
              <a:rPr b="1" i="0" lang="en" sz="1500" u="none" cap="none" strike="noStrike">
                <a:solidFill>
                  <a:srgbClr val="000000"/>
                </a:solidFill>
                <a:latin typeface="Roboto"/>
                <a:ea typeface="Roboto"/>
                <a:cs typeface="Roboto"/>
                <a:sym typeface="Roboto"/>
              </a:rPr>
              <a:t>Test Graph</a:t>
            </a:r>
            <a:r>
              <a:rPr b="0" i="0" lang="en" sz="1500" u="none" cap="none" strike="noStrike">
                <a:solidFill>
                  <a:srgbClr val="000000"/>
                </a:solidFill>
                <a:latin typeface="Roboto"/>
                <a:ea typeface="Roboto"/>
                <a:cs typeface="Roboto"/>
                <a:sym typeface="Roboto"/>
              </a:rPr>
              <a:t> (</a:t>
            </a:r>
            <a:r>
              <a:rPr b="0" i="0" lang="en" sz="1400" u="none" cap="none" strike="noStrike">
                <a:solidFill>
                  <a:srgbClr val="000000"/>
                </a:solidFill>
                <a:latin typeface="Roboto"/>
                <a:ea typeface="Roboto"/>
                <a:cs typeface="Roboto"/>
                <a:sym typeface="Roboto"/>
              </a:rPr>
              <a:t>graph_test</a:t>
            </a:r>
            <a:r>
              <a:rPr b="0" i="0" lang="en" sz="1500" u="none" cap="none" strike="noStrike">
                <a:solidFill>
                  <a:srgbClr val="000000"/>
                </a:solidFill>
                <a:latin typeface="Roboto"/>
                <a:ea typeface="Roboto"/>
                <a:cs typeface="Roboto"/>
                <a:sym typeface="Roboto"/>
              </a:rPr>
              <a:t>).</a:t>
            </a:r>
            <a:endParaRPr b="0" i="0" sz="1500" u="none" cap="none" strike="noStrike">
              <a:solidFill>
                <a:srgbClr val="000000"/>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6"/>
          <p:cNvSpPr txBox="1"/>
          <p:nvPr>
            <p:ph type="title"/>
          </p:nvPr>
        </p:nvSpPr>
        <p:spPr>
          <a:xfrm>
            <a:off x="311700" y="153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Training Classifier</a:t>
            </a:r>
            <a:endParaRPr/>
          </a:p>
        </p:txBody>
      </p:sp>
      <p:graphicFrame>
        <p:nvGraphicFramePr>
          <p:cNvPr id="557" name="Google Shape;557;p86"/>
          <p:cNvGraphicFramePr/>
          <p:nvPr/>
        </p:nvGraphicFramePr>
        <p:xfrm>
          <a:off x="572625" y="854075"/>
          <a:ext cx="3000000" cy="3000000"/>
        </p:xfrm>
        <a:graphic>
          <a:graphicData uri="http://schemas.openxmlformats.org/drawingml/2006/table">
            <a:tbl>
              <a:tblPr>
                <a:noFill/>
                <a:tableStyleId>{D8A440D3-D2AD-46CD-8300-C8DA63204A6C}</a:tableStyleId>
              </a:tblPr>
              <a:tblGrid>
                <a:gridCol w="7908350"/>
              </a:tblGrid>
              <a:tr h="4204025">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rgbClr val="888888"/>
                          </a:solidFill>
                          <a:highlight>
                            <a:srgbClr val="333333"/>
                          </a:highlight>
                          <a:latin typeface="Consolas"/>
                          <a:ea typeface="Consolas"/>
                          <a:cs typeface="Consolas"/>
                          <a:sym typeface="Consolas"/>
                        </a:rPr>
                        <a:t># 1. link embeddings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CC28C"/>
                          </a:solidFill>
                          <a:highlight>
                            <a:srgbClr val="333333"/>
                          </a:highlight>
                          <a:latin typeface="Consolas"/>
                          <a:ea typeface="Consolas"/>
                          <a:cs typeface="Consolas"/>
                          <a:sym typeface="Consolas"/>
                        </a:rPr>
                        <a:t>def</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FFFAA"/>
                          </a:solidFill>
                          <a:highlight>
                            <a:srgbClr val="333333"/>
                          </a:highlight>
                          <a:latin typeface="Consolas"/>
                          <a:ea typeface="Consolas"/>
                          <a:cs typeface="Consolas"/>
                          <a:sym typeface="Consolas"/>
                        </a:rPr>
                        <a:t>link_examples_to_features</a:t>
                      </a:r>
                      <a:r>
                        <a:rPr lang="en" sz="1050" u="none" cap="none" strike="noStrike">
                          <a:solidFill>
                            <a:srgbClr val="FFFFFF"/>
                          </a:solidFill>
                          <a:highlight>
                            <a:srgbClr val="333333"/>
                          </a:highlight>
                          <a:latin typeface="Consolas"/>
                          <a:ea typeface="Consolas"/>
                          <a:cs typeface="Consolas"/>
                          <a:sym typeface="Consolas"/>
                        </a:rPr>
                        <a:t>(link_examples, transform_node, binary_operator):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CC28C"/>
                          </a:solidFill>
                          <a:highlight>
                            <a:srgbClr val="333333"/>
                          </a:highlight>
                          <a:latin typeface="Consolas"/>
                          <a:ea typeface="Consolas"/>
                          <a:cs typeface="Consolas"/>
                          <a:sym typeface="Consolas"/>
                        </a:rPr>
                        <a:t>return</a:t>
                      </a:r>
                      <a:r>
                        <a:rPr lang="en" sz="1050" u="none" cap="none" strike="noStrike">
                          <a:solidFill>
                            <a:srgbClr val="FFFFFF"/>
                          </a:solidFill>
                          <a:highlight>
                            <a:srgbClr val="333333"/>
                          </a:highlight>
                          <a:latin typeface="Consolas"/>
                          <a:ea typeface="Consolas"/>
                          <a:cs typeface="Consolas"/>
                          <a:sym typeface="Consolas"/>
                        </a:rPr>
                        <a:t> [</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binary_operator(transform_node(src), transform_node(dst))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CC28C"/>
                          </a:solidFill>
                          <a:highlight>
                            <a:srgbClr val="333333"/>
                          </a:highlight>
                          <a:latin typeface="Consolas"/>
                          <a:ea typeface="Consolas"/>
                          <a:cs typeface="Consolas"/>
                          <a:sym typeface="Consolas"/>
                        </a:rPr>
                        <a:t>for</a:t>
                      </a:r>
                      <a:r>
                        <a:rPr lang="en" sz="1050" u="none" cap="none" strike="noStrike">
                          <a:solidFill>
                            <a:srgbClr val="FFFFFF"/>
                          </a:solidFill>
                          <a:highlight>
                            <a:srgbClr val="333333"/>
                          </a:highlight>
                          <a:latin typeface="Consolas"/>
                          <a:ea typeface="Consolas"/>
                          <a:cs typeface="Consolas"/>
                          <a:sym typeface="Consolas"/>
                        </a:rPr>
                        <a:t> src, dst </a:t>
                      </a:r>
                      <a:r>
                        <a:rPr lang="en" sz="1050" u="none" cap="none" strike="noStrike">
                          <a:solidFill>
                            <a:srgbClr val="FCC28C"/>
                          </a:solidFill>
                          <a:highlight>
                            <a:srgbClr val="333333"/>
                          </a:highlight>
                          <a:latin typeface="Consolas"/>
                          <a:ea typeface="Consolas"/>
                          <a:cs typeface="Consolas"/>
                          <a:sym typeface="Consolas"/>
                        </a:rPr>
                        <a:t>in</a:t>
                      </a:r>
                      <a:r>
                        <a:rPr lang="en" sz="1050" u="none" cap="none" strike="noStrike">
                          <a:solidFill>
                            <a:srgbClr val="FFFFFF"/>
                          </a:solidFill>
                          <a:highlight>
                            <a:srgbClr val="333333"/>
                          </a:highlight>
                          <a:latin typeface="Consolas"/>
                          <a:ea typeface="Consolas"/>
                          <a:cs typeface="Consolas"/>
                          <a:sym typeface="Consolas"/>
                        </a:rPr>
                        <a:t> link_examples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888888"/>
                          </a:solidFill>
                          <a:highlight>
                            <a:srgbClr val="333333"/>
                          </a:highlight>
                          <a:latin typeface="Consolas"/>
                          <a:ea typeface="Consolas"/>
                          <a:cs typeface="Consolas"/>
                          <a:sym typeface="Consolas"/>
                        </a:rPr>
                        <a:t># 2. training classifier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CC28C"/>
                          </a:solidFill>
                          <a:highlight>
                            <a:srgbClr val="333333"/>
                          </a:highlight>
                          <a:latin typeface="Consolas"/>
                          <a:ea typeface="Consolas"/>
                          <a:cs typeface="Consolas"/>
                          <a:sym typeface="Consolas"/>
                        </a:rPr>
                        <a:t>def</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FFFAA"/>
                          </a:solidFill>
                          <a:highlight>
                            <a:srgbClr val="333333"/>
                          </a:highlight>
                          <a:latin typeface="Consolas"/>
                          <a:ea typeface="Consolas"/>
                          <a:cs typeface="Consolas"/>
                          <a:sym typeface="Consolas"/>
                        </a:rPr>
                        <a:t>train_link_prediction_model</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link_examples, link_labels, get_embedding, binary_operator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clf = link_prediction_classifier()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link_features = link_examples_to_features(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link_examples, get_embedding, binary_operator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clf.fit(link_features, link_labels)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CC28C"/>
                          </a:solidFill>
                          <a:highlight>
                            <a:srgbClr val="333333"/>
                          </a:highlight>
                          <a:latin typeface="Consolas"/>
                          <a:ea typeface="Consolas"/>
                          <a:cs typeface="Consolas"/>
                          <a:sym typeface="Consolas"/>
                        </a:rPr>
                        <a:t>return</a:t>
                      </a:r>
                      <a:r>
                        <a:rPr lang="en" sz="1050" u="none" cap="none" strike="noStrike">
                          <a:solidFill>
                            <a:srgbClr val="FFFFFF"/>
                          </a:solidFill>
                          <a:highlight>
                            <a:srgbClr val="333333"/>
                          </a:highlight>
                          <a:latin typeface="Consolas"/>
                          <a:ea typeface="Consolas"/>
                          <a:cs typeface="Consolas"/>
                          <a:sym typeface="Consolas"/>
                        </a:rPr>
                        <a:t> clf</a:t>
                      </a: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CC28C"/>
                          </a:solidFill>
                          <a:highlight>
                            <a:srgbClr val="333333"/>
                          </a:highlight>
                          <a:latin typeface="Consolas"/>
                          <a:ea typeface="Consolas"/>
                          <a:cs typeface="Consolas"/>
                          <a:sym typeface="Consolas"/>
                        </a:rPr>
                        <a:t>def</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FFFAA"/>
                          </a:solidFill>
                          <a:highlight>
                            <a:srgbClr val="333333"/>
                          </a:highlight>
                          <a:latin typeface="Consolas"/>
                          <a:ea typeface="Consolas"/>
                          <a:cs typeface="Consolas"/>
                          <a:sym typeface="Consolas"/>
                        </a:rPr>
                        <a:t>link_prediction_classifier</a:t>
                      </a:r>
                      <a:r>
                        <a:rPr lang="en" sz="1050" u="none" cap="none" strike="noStrike">
                          <a:solidFill>
                            <a:srgbClr val="FFFFFF"/>
                          </a:solidFill>
                          <a:highlight>
                            <a:srgbClr val="333333"/>
                          </a:highlight>
                          <a:latin typeface="Consolas"/>
                          <a:ea typeface="Consolas"/>
                          <a:cs typeface="Consolas"/>
                          <a:sym typeface="Consolas"/>
                        </a:rPr>
                        <a:t>(max_iter=</a:t>
                      </a:r>
                      <a:r>
                        <a:rPr lang="en" sz="1050" u="none" cap="none" strike="noStrike">
                          <a:solidFill>
                            <a:srgbClr val="D36363"/>
                          </a:solidFill>
                          <a:highlight>
                            <a:srgbClr val="333333"/>
                          </a:highlight>
                          <a:latin typeface="Consolas"/>
                          <a:ea typeface="Consolas"/>
                          <a:cs typeface="Consolas"/>
                          <a:sym typeface="Consolas"/>
                        </a:rPr>
                        <a:t>2000</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lr_clf = LogisticRegressionCV(Cs=</a:t>
                      </a:r>
                      <a:r>
                        <a:rPr lang="en" sz="1050" u="none" cap="none" strike="noStrike">
                          <a:solidFill>
                            <a:srgbClr val="D36363"/>
                          </a:solidFill>
                          <a:highlight>
                            <a:srgbClr val="333333"/>
                          </a:highlight>
                          <a:latin typeface="Consolas"/>
                          <a:ea typeface="Consolas"/>
                          <a:cs typeface="Consolas"/>
                          <a:sym typeface="Consolas"/>
                        </a:rPr>
                        <a:t>10</a:t>
                      </a:r>
                      <a:r>
                        <a:rPr lang="en" sz="1050" u="none" cap="none" strike="noStrike">
                          <a:solidFill>
                            <a:srgbClr val="FFFFFF"/>
                          </a:solidFill>
                          <a:highlight>
                            <a:srgbClr val="333333"/>
                          </a:highlight>
                          <a:latin typeface="Consolas"/>
                          <a:ea typeface="Consolas"/>
                          <a:cs typeface="Consolas"/>
                          <a:sym typeface="Consolas"/>
                        </a:rPr>
                        <a:t>, cv=</a:t>
                      </a:r>
                      <a:r>
                        <a:rPr lang="en" sz="1050" u="none" cap="none" strike="noStrike">
                          <a:solidFill>
                            <a:srgbClr val="D36363"/>
                          </a:solidFill>
                          <a:highlight>
                            <a:srgbClr val="333333"/>
                          </a:highlight>
                          <a:latin typeface="Consolas"/>
                          <a:ea typeface="Consolas"/>
                          <a:cs typeface="Consolas"/>
                          <a:sym typeface="Consolas"/>
                        </a:rPr>
                        <a:t>10</a:t>
                      </a:r>
                      <a:r>
                        <a:rPr lang="en" sz="1050" u="none" cap="none" strike="noStrike">
                          <a:solidFill>
                            <a:srgbClr val="FFFFFF"/>
                          </a:solidFill>
                          <a:highlight>
                            <a:srgbClr val="333333"/>
                          </a:highlight>
                          <a:latin typeface="Consolas"/>
                          <a:ea typeface="Consolas"/>
                          <a:cs typeface="Consolas"/>
                          <a:sym typeface="Consolas"/>
                        </a:rPr>
                        <a:t>, scoring=</a:t>
                      </a:r>
                      <a:r>
                        <a:rPr lang="en" sz="1050" u="none" cap="none" strike="noStrike">
                          <a:solidFill>
                            <a:srgbClr val="A2FCA2"/>
                          </a:solidFill>
                          <a:highlight>
                            <a:srgbClr val="333333"/>
                          </a:highlight>
                          <a:latin typeface="Consolas"/>
                          <a:ea typeface="Consolas"/>
                          <a:cs typeface="Consolas"/>
                          <a:sym typeface="Consolas"/>
                        </a:rPr>
                        <a:t>"roc_auc"</a:t>
                      </a:r>
                      <a:r>
                        <a:rPr lang="en" sz="1050" u="none" cap="none" strike="noStrike">
                          <a:solidFill>
                            <a:srgbClr val="FFFFFF"/>
                          </a:solidFill>
                          <a:highlight>
                            <a:srgbClr val="333333"/>
                          </a:highlight>
                          <a:latin typeface="Consolas"/>
                          <a:ea typeface="Consolas"/>
                          <a:cs typeface="Consolas"/>
                          <a:sym typeface="Consolas"/>
                        </a:rPr>
                        <a:t>, max_iter=max_iter)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CC28C"/>
                          </a:solidFill>
                          <a:highlight>
                            <a:srgbClr val="333333"/>
                          </a:highlight>
                          <a:latin typeface="Consolas"/>
                          <a:ea typeface="Consolas"/>
                          <a:cs typeface="Consolas"/>
                          <a:sym typeface="Consolas"/>
                        </a:rPr>
                        <a:t>return</a:t>
                      </a:r>
                      <a:r>
                        <a:rPr lang="en" sz="1050" u="none" cap="none" strike="noStrike">
                          <a:solidFill>
                            <a:srgbClr val="FFFFFF"/>
                          </a:solidFill>
                          <a:highlight>
                            <a:srgbClr val="333333"/>
                          </a:highlight>
                          <a:latin typeface="Consolas"/>
                          <a:ea typeface="Consolas"/>
                          <a:cs typeface="Consolas"/>
                          <a:sym typeface="Consolas"/>
                        </a:rPr>
                        <a:t> Pipeline(steps=[(</a:t>
                      </a:r>
                      <a:r>
                        <a:rPr lang="en" sz="1050" u="none" cap="none" strike="noStrike">
                          <a:solidFill>
                            <a:srgbClr val="A2FCA2"/>
                          </a:solidFill>
                          <a:highlight>
                            <a:srgbClr val="333333"/>
                          </a:highlight>
                          <a:latin typeface="Consolas"/>
                          <a:ea typeface="Consolas"/>
                          <a:cs typeface="Consolas"/>
                          <a:sym typeface="Consolas"/>
                        </a:rPr>
                        <a:t>"sc"</a:t>
                      </a:r>
                      <a:r>
                        <a:rPr lang="en" sz="1050" u="none" cap="none" strike="noStrike">
                          <a:solidFill>
                            <a:srgbClr val="FFFFFF"/>
                          </a:solidFill>
                          <a:highlight>
                            <a:srgbClr val="333333"/>
                          </a:highlight>
                          <a:latin typeface="Consolas"/>
                          <a:ea typeface="Consolas"/>
                          <a:cs typeface="Consolas"/>
                          <a:sym typeface="Consolas"/>
                        </a:rPr>
                        <a:t>, StandardScaler()), (</a:t>
                      </a:r>
                      <a:r>
                        <a:rPr lang="en" sz="1050" u="none" cap="none" strike="noStrike">
                          <a:solidFill>
                            <a:srgbClr val="A2FCA2"/>
                          </a:solidFill>
                          <a:highlight>
                            <a:srgbClr val="333333"/>
                          </a:highlight>
                          <a:latin typeface="Consolas"/>
                          <a:ea typeface="Consolas"/>
                          <a:cs typeface="Consolas"/>
                          <a:sym typeface="Consolas"/>
                        </a:rPr>
                        <a:t>"clf"</a:t>
                      </a:r>
                      <a:r>
                        <a:rPr lang="en" sz="1050" u="none" cap="none" strike="noStrike">
                          <a:solidFill>
                            <a:srgbClr val="FFFFFF"/>
                          </a:solidFill>
                          <a:highlight>
                            <a:srgbClr val="333333"/>
                          </a:highlight>
                          <a:latin typeface="Consolas"/>
                          <a:ea typeface="Consolas"/>
                          <a:cs typeface="Consolas"/>
                          <a:sym typeface="Consolas"/>
                        </a:rPr>
                        <a:t>, lr_clf)])</a:t>
                      </a:r>
                      <a:endParaRPr sz="1050" u="none" cap="none" strike="noStrike">
                        <a:solidFill>
                          <a:srgbClr val="DCDCDC"/>
                        </a:solidFill>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Visualisation using PCA</a:t>
            </a:r>
            <a:endParaRPr/>
          </a:p>
        </p:txBody>
      </p:sp>
      <p:graphicFrame>
        <p:nvGraphicFramePr>
          <p:cNvPr id="563" name="Google Shape;563;p87"/>
          <p:cNvGraphicFramePr/>
          <p:nvPr/>
        </p:nvGraphicFramePr>
        <p:xfrm>
          <a:off x="1351638" y="1303175"/>
          <a:ext cx="3000000" cy="3000000"/>
        </p:xfrm>
        <a:graphic>
          <a:graphicData uri="http://schemas.openxmlformats.org/drawingml/2006/table">
            <a:tbl>
              <a:tblPr>
                <a:noFill/>
                <a:tableStyleId>{D8A440D3-D2AD-46CD-8300-C8DA63204A6C}</a:tableStyleId>
              </a:tblPr>
              <a:tblGrid>
                <a:gridCol w="6440725"/>
              </a:tblGrid>
              <a:tr h="133350">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rgbClr val="888888"/>
                          </a:solidFill>
                          <a:highlight>
                            <a:srgbClr val="333333"/>
                          </a:highlight>
                          <a:latin typeface="Consolas"/>
                          <a:ea typeface="Consolas"/>
                          <a:cs typeface="Consolas"/>
                          <a:sym typeface="Consolas"/>
                        </a:rPr>
                        <a:t># Calculate edge features for test data</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link_features = link_examples_to_features(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examples_test, embedding_test, best_result[</a:t>
                      </a:r>
                      <a:r>
                        <a:rPr lang="en" sz="1050" u="none" cap="none" strike="noStrike">
                          <a:solidFill>
                            <a:srgbClr val="A2FCA2"/>
                          </a:solidFill>
                          <a:highlight>
                            <a:srgbClr val="333333"/>
                          </a:highlight>
                          <a:latin typeface="Consolas"/>
                          <a:ea typeface="Consolas"/>
                          <a:cs typeface="Consolas"/>
                          <a:sym typeface="Consolas"/>
                        </a:rPr>
                        <a:t>"binary_operator"</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888888"/>
                          </a:solidFill>
                          <a:highlight>
                            <a:srgbClr val="333333"/>
                          </a:highlight>
                          <a:latin typeface="Consolas"/>
                          <a:ea typeface="Consolas"/>
                          <a:cs typeface="Consolas"/>
                          <a:sym typeface="Consolas"/>
                        </a:rPr>
                        <a:t># Learn a projection from 128 dimensions to 2</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pca = PCA(n_components=2)</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X_transformed = pca.fit_transform(link_features)</a:t>
                      </a: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888888"/>
                          </a:solidFill>
                          <a:highlight>
                            <a:srgbClr val="333333"/>
                          </a:highlight>
                          <a:latin typeface="Consolas"/>
                          <a:ea typeface="Consolas"/>
                          <a:cs typeface="Consolas"/>
                          <a:sym typeface="Consolas"/>
                        </a:rPr>
                        <a:t># plot the 2-dimensional points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plt.figure(figsize=(16, </a:t>
                      </a:r>
                      <a:r>
                        <a:rPr lang="en" sz="1050" u="none" cap="none" strike="noStrike">
                          <a:solidFill>
                            <a:srgbClr val="D36363"/>
                          </a:solidFill>
                          <a:highlight>
                            <a:srgbClr val="333333"/>
                          </a:highlight>
                          <a:latin typeface="Consolas"/>
                          <a:ea typeface="Consolas"/>
                          <a:cs typeface="Consolas"/>
                          <a:sym typeface="Consolas"/>
                        </a:rPr>
                        <a:t>12</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plt.scatter(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X_transformed[:, </a:t>
                      </a:r>
                      <a:r>
                        <a:rPr lang="en" sz="1050" u="none" cap="none" strike="noStrike">
                          <a:solidFill>
                            <a:srgbClr val="D36363"/>
                          </a:solidFill>
                          <a:highlight>
                            <a:srgbClr val="333333"/>
                          </a:highlight>
                          <a:latin typeface="Consolas"/>
                          <a:ea typeface="Consolas"/>
                          <a:cs typeface="Consolas"/>
                          <a:sym typeface="Consolas"/>
                        </a:rPr>
                        <a:t>0</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X_transformed[:, </a:t>
                      </a:r>
                      <a:r>
                        <a:rPr lang="en" sz="1050" u="none" cap="none" strike="noStrike">
                          <a:solidFill>
                            <a:srgbClr val="D36363"/>
                          </a:solidFill>
                          <a:highlight>
                            <a:srgbClr val="333333"/>
                          </a:highlight>
                          <a:latin typeface="Consolas"/>
                          <a:ea typeface="Consolas"/>
                          <a:cs typeface="Consolas"/>
                          <a:sym typeface="Consolas"/>
                        </a:rPr>
                        <a:t>1</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c=np.where(labels_test == </a:t>
                      </a:r>
                      <a:r>
                        <a:rPr lang="en" sz="1050" u="none" cap="none" strike="noStrike">
                          <a:solidFill>
                            <a:srgbClr val="D36363"/>
                          </a:solidFill>
                          <a:highlight>
                            <a:srgbClr val="333333"/>
                          </a:highlight>
                          <a:latin typeface="Consolas"/>
                          <a:ea typeface="Consolas"/>
                          <a:cs typeface="Consolas"/>
                          <a:sym typeface="Consolas"/>
                        </a:rPr>
                        <a:t>1</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A2FCA2"/>
                          </a:solidFill>
                          <a:highlight>
                            <a:srgbClr val="333333"/>
                          </a:highlight>
                          <a:latin typeface="Consolas"/>
                          <a:ea typeface="Consolas"/>
                          <a:cs typeface="Consolas"/>
                          <a:sym typeface="Consolas"/>
                        </a:rPr>
                        <a:t>"b"</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A2FCA2"/>
                          </a:solidFill>
                          <a:highlight>
                            <a:srgbClr val="333333"/>
                          </a:highlight>
                          <a:latin typeface="Consolas"/>
                          <a:ea typeface="Consolas"/>
                          <a:cs typeface="Consolas"/>
                          <a:sym typeface="Consolas"/>
                        </a:rPr>
                        <a:t>"r"</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alpha=0.5,</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a:t>
                      </a:r>
                      <a:endParaRPr sz="1050" u="none" cap="none" strike="noStrike">
                        <a:solidFill>
                          <a:srgbClr val="DCDCDC"/>
                        </a:solidFill>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3">
            <a:alphaModFix/>
          </a:blip>
          <a:srcRect b="0" l="0" r="0" t="0"/>
          <a:stretch/>
        </p:blipFill>
        <p:spPr>
          <a:xfrm>
            <a:off x="454819" y="0"/>
            <a:ext cx="82343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Evaluating Classifier</a:t>
            </a:r>
            <a:endParaRPr/>
          </a:p>
        </p:txBody>
      </p:sp>
      <p:graphicFrame>
        <p:nvGraphicFramePr>
          <p:cNvPr id="569" name="Google Shape;569;p88"/>
          <p:cNvGraphicFramePr/>
          <p:nvPr/>
        </p:nvGraphicFramePr>
        <p:xfrm>
          <a:off x="845250" y="1152475"/>
          <a:ext cx="3000000" cy="3000000"/>
        </p:xfrm>
        <a:graphic>
          <a:graphicData uri="http://schemas.openxmlformats.org/drawingml/2006/table">
            <a:tbl>
              <a:tblPr>
                <a:noFill/>
                <a:tableStyleId>{D8A440D3-D2AD-46CD-8300-C8DA63204A6C}</a:tableStyleId>
              </a:tblPr>
              <a:tblGrid>
                <a:gridCol w="7453500"/>
              </a:tblGrid>
              <a:tr h="3299000">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rgbClr val="888888"/>
                          </a:solidFill>
                          <a:highlight>
                            <a:srgbClr val="333333"/>
                          </a:highlight>
                          <a:latin typeface="Consolas"/>
                          <a:ea typeface="Consolas"/>
                          <a:cs typeface="Consolas"/>
                          <a:sym typeface="Consolas"/>
                        </a:rPr>
                        <a:t># 3. and 4. evaluate classifier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CC28C"/>
                          </a:solidFill>
                          <a:highlight>
                            <a:srgbClr val="333333"/>
                          </a:highlight>
                          <a:latin typeface="Consolas"/>
                          <a:ea typeface="Consolas"/>
                          <a:cs typeface="Consolas"/>
                          <a:sym typeface="Consolas"/>
                        </a:rPr>
                        <a:t>def</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FFFAA"/>
                          </a:solidFill>
                          <a:highlight>
                            <a:srgbClr val="333333"/>
                          </a:highlight>
                          <a:latin typeface="Consolas"/>
                          <a:ea typeface="Consolas"/>
                          <a:cs typeface="Consolas"/>
                          <a:sym typeface="Consolas"/>
                        </a:rPr>
                        <a:t>evaluate_link_prediction_model</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clf, link_examples_test, link_labels_test, get_embedding, binary_operator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link_features_test = link_examples_to_features(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link_examples_test, get_embedding, binary_operator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score = evaluate_roc_auc(clf, link_features_test, link_labels_test)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CC28C"/>
                          </a:solidFill>
                          <a:highlight>
                            <a:srgbClr val="333333"/>
                          </a:highlight>
                          <a:latin typeface="Consolas"/>
                          <a:ea typeface="Consolas"/>
                          <a:cs typeface="Consolas"/>
                          <a:sym typeface="Consolas"/>
                        </a:rPr>
                        <a:t>return</a:t>
                      </a:r>
                      <a:r>
                        <a:rPr lang="en" sz="1050" u="none" cap="none" strike="noStrike">
                          <a:solidFill>
                            <a:srgbClr val="FFFFFF"/>
                          </a:solidFill>
                          <a:highlight>
                            <a:srgbClr val="333333"/>
                          </a:highlight>
                          <a:latin typeface="Consolas"/>
                          <a:ea typeface="Consolas"/>
                          <a:cs typeface="Consolas"/>
                          <a:sym typeface="Consolas"/>
                        </a:rPr>
                        <a:t> score</a:t>
                      </a: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CC28C"/>
                          </a:solidFill>
                          <a:highlight>
                            <a:srgbClr val="333333"/>
                          </a:highlight>
                          <a:latin typeface="Consolas"/>
                          <a:ea typeface="Consolas"/>
                          <a:cs typeface="Consolas"/>
                          <a:sym typeface="Consolas"/>
                        </a:rPr>
                        <a:t>def</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FFFAA"/>
                          </a:solidFill>
                          <a:highlight>
                            <a:srgbClr val="333333"/>
                          </a:highlight>
                          <a:latin typeface="Consolas"/>
                          <a:ea typeface="Consolas"/>
                          <a:cs typeface="Consolas"/>
                          <a:sym typeface="Consolas"/>
                        </a:rPr>
                        <a:t>evaluate_roc_auc</a:t>
                      </a:r>
                      <a:r>
                        <a:rPr lang="en" sz="1050" u="none" cap="none" strike="noStrike">
                          <a:solidFill>
                            <a:srgbClr val="FFFFFF"/>
                          </a:solidFill>
                          <a:highlight>
                            <a:srgbClr val="333333"/>
                          </a:highlight>
                          <a:latin typeface="Consolas"/>
                          <a:ea typeface="Consolas"/>
                          <a:cs typeface="Consolas"/>
                          <a:sym typeface="Consolas"/>
                        </a:rPr>
                        <a:t>(clf, link_features, link_labels):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predicted = clf.predict_proba(link_features)</a:t>
                      </a: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888888"/>
                          </a:solidFill>
                          <a:highlight>
                            <a:srgbClr val="333333"/>
                          </a:highlight>
                          <a:latin typeface="Consolas"/>
                          <a:ea typeface="Consolas"/>
                          <a:cs typeface="Consolas"/>
                          <a:sym typeface="Consolas"/>
                        </a:rPr>
                        <a:t># check which class corresponds to positive links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positive_column = list(clf.classes</a:t>
                      </a:r>
                      <a:r>
                        <a:rPr lang="en" sz="1050" u="none" cap="none" strike="noStrike">
                          <a:solidFill>
                            <a:srgbClr val="D36363"/>
                          </a:solidFill>
                          <a:highlight>
                            <a:srgbClr val="333333"/>
                          </a:highlight>
                          <a:latin typeface="Consolas"/>
                          <a:ea typeface="Consolas"/>
                          <a:cs typeface="Consolas"/>
                          <a:sym typeface="Consolas"/>
                        </a:rPr>
                        <a:t>_</a:t>
                      </a:r>
                      <a:r>
                        <a:rPr lang="en" sz="1050" u="none" cap="none" strike="noStrike">
                          <a:solidFill>
                            <a:srgbClr val="FFFFFF"/>
                          </a:solidFill>
                          <a:highlight>
                            <a:srgbClr val="333333"/>
                          </a:highlight>
                          <a:latin typeface="Consolas"/>
                          <a:ea typeface="Consolas"/>
                          <a:cs typeface="Consolas"/>
                          <a:sym typeface="Consolas"/>
                        </a:rPr>
                        <a:t>).index(</a:t>
                      </a:r>
                      <a:r>
                        <a:rPr lang="en" sz="1050" u="none" cap="none" strike="noStrike">
                          <a:solidFill>
                            <a:srgbClr val="D36363"/>
                          </a:solidFill>
                          <a:highlight>
                            <a:srgbClr val="333333"/>
                          </a:highlight>
                          <a:latin typeface="Consolas"/>
                          <a:ea typeface="Consolas"/>
                          <a:cs typeface="Consolas"/>
                          <a:sym typeface="Consolas"/>
                        </a:rPr>
                        <a:t>1</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FCC28C"/>
                          </a:solidFill>
                          <a:highlight>
                            <a:srgbClr val="333333"/>
                          </a:highlight>
                          <a:latin typeface="Consolas"/>
                          <a:ea typeface="Consolas"/>
                          <a:cs typeface="Consolas"/>
                          <a:sym typeface="Consolas"/>
                        </a:rPr>
                        <a:t>return</a:t>
                      </a:r>
                      <a:r>
                        <a:rPr lang="en" sz="1050" u="none" cap="none" strike="noStrike">
                          <a:solidFill>
                            <a:srgbClr val="FFFFFF"/>
                          </a:solidFill>
                          <a:highlight>
                            <a:srgbClr val="333333"/>
                          </a:highlight>
                          <a:latin typeface="Consolas"/>
                          <a:ea typeface="Consolas"/>
                          <a:cs typeface="Consolas"/>
                          <a:sym typeface="Consolas"/>
                        </a:rPr>
                        <a:t> roc_auc_score(link_labels, predicted[</a:t>
                      </a:r>
                      <a:r>
                        <a:rPr lang="en" sz="1050" u="none" cap="none" strike="noStrike">
                          <a:solidFill>
                            <a:srgbClr val="D36363"/>
                          </a:solidFill>
                          <a:highlight>
                            <a:srgbClr val="333333"/>
                          </a:highlight>
                          <a:latin typeface="Consolas"/>
                          <a:ea typeface="Consolas"/>
                          <a:cs typeface="Consolas"/>
                          <a:sym typeface="Consolas"/>
                        </a:rPr>
                        <a:t>:</a:t>
                      </a:r>
                      <a:r>
                        <a:rPr lang="en" sz="1050" u="none" cap="none" strike="noStrike">
                          <a:solidFill>
                            <a:srgbClr val="FFFFFF"/>
                          </a:solidFill>
                          <a:highlight>
                            <a:srgbClr val="333333"/>
                          </a:highlight>
                          <a:latin typeface="Consolas"/>
                          <a:ea typeface="Consolas"/>
                          <a:cs typeface="Consolas"/>
                          <a:sym typeface="Consolas"/>
                        </a:rPr>
                        <a:t>, positive_column])</a:t>
                      </a:r>
                      <a:endParaRPr sz="1050" u="none" cap="none" strike="noStrike">
                        <a:solidFill>
                          <a:srgbClr val="DCDCDC"/>
                        </a:solidFill>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Choosing the operator giving best performance</a:t>
            </a:r>
            <a:endParaRPr/>
          </a:p>
        </p:txBody>
      </p:sp>
      <p:graphicFrame>
        <p:nvGraphicFramePr>
          <p:cNvPr id="575" name="Google Shape;575;p89"/>
          <p:cNvGraphicFramePr/>
          <p:nvPr/>
        </p:nvGraphicFramePr>
        <p:xfrm>
          <a:off x="232750" y="2451900"/>
          <a:ext cx="3000000" cy="3000000"/>
        </p:xfrm>
        <a:graphic>
          <a:graphicData uri="http://schemas.openxmlformats.org/drawingml/2006/table">
            <a:tbl>
              <a:tblPr>
                <a:noFill/>
                <a:tableStyleId>{D8A440D3-D2AD-46CD-8300-C8DA63204A6C}</a:tableStyleId>
              </a:tblPr>
              <a:tblGrid>
                <a:gridCol w="5516500"/>
              </a:tblGrid>
              <a:tr h="139700">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rgbClr val="FFFFFF"/>
                          </a:solidFill>
                          <a:highlight>
                            <a:srgbClr val="333333"/>
                          </a:highlight>
                          <a:latin typeface="Consolas"/>
                          <a:ea typeface="Consolas"/>
                          <a:cs typeface="Consolas"/>
                          <a:sym typeface="Consolas"/>
                        </a:rPr>
                        <a:t>We consider </a:t>
                      </a:r>
                      <a:r>
                        <a:rPr lang="en" sz="1100" u="none" cap="none" strike="noStrike">
                          <a:solidFill>
                            <a:srgbClr val="D36363"/>
                          </a:solidFill>
                          <a:highlight>
                            <a:srgbClr val="333333"/>
                          </a:highlight>
                          <a:latin typeface="Consolas"/>
                          <a:ea typeface="Consolas"/>
                          <a:cs typeface="Consolas"/>
                          <a:sym typeface="Consolas"/>
                        </a:rPr>
                        <a:t>4</a:t>
                      </a:r>
                      <a:r>
                        <a:rPr lang="en" sz="1100" u="none" cap="none" strike="noStrike">
                          <a:solidFill>
                            <a:srgbClr val="FFFFFF"/>
                          </a:solidFill>
                          <a:highlight>
                            <a:srgbClr val="333333"/>
                          </a:highlight>
                          <a:latin typeface="Consolas"/>
                          <a:ea typeface="Consolas"/>
                          <a:cs typeface="Consolas"/>
                          <a:sym typeface="Consolas"/>
                        </a:rPr>
                        <a:t> different operators:</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1. Hadamard</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2. L1</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3. L2</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4. </a:t>
                      </a:r>
                      <a:r>
                        <a:rPr lang="en" sz="1100" u="none" cap="none" strike="noStrike">
                          <a:solidFill>
                            <a:srgbClr val="FFFFAA"/>
                          </a:solidFill>
                          <a:highlight>
                            <a:srgbClr val="333333"/>
                          </a:highlight>
                          <a:latin typeface="Consolas"/>
                          <a:ea typeface="Consolas"/>
                          <a:cs typeface="Consolas"/>
                          <a:sym typeface="Consolas"/>
                        </a:rPr>
                        <a:t>average</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The paper provides </a:t>
                      </a:r>
                      <a:r>
                        <a:rPr lang="en" sz="1100" u="none" cap="none" strike="noStrike">
                          <a:solidFill>
                            <a:srgbClr val="FCC28C"/>
                          </a:solidFill>
                          <a:highlight>
                            <a:srgbClr val="333333"/>
                          </a:highlight>
                          <a:latin typeface="Consolas"/>
                          <a:ea typeface="Consolas"/>
                          <a:cs typeface="Consolas"/>
                          <a:sym typeface="Consolas"/>
                        </a:rPr>
                        <a:t>a</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detailed</a:t>
                      </a:r>
                      <a:r>
                        <a:rPr lang="en" sz="1100" u="none" cap="none" strike="noStrike">
                          <a:solidFill>
                            <a:srgbClr val="FFFFFF"/>
                          </a:solidFill>
                          <a:highlight>
                            <a:srgbClr val="333333"/>
                          </a:highlight>
                          <a:latin typeface="Consolas"/>
                          <a:ea typeface="Consolas"/>
                          <a:cs typeface="Consolas"/>
                          <a:sym typeface="Consolas"/>
                        </a:rPr>
                        <a:t> description </a:t>
                      </a:r>
                      <a:r>
                        <a:rPr lang="en" sz="1100" u="none" cap="none" strike="noStrike">
                          <a:solidFill>
                            <a:srgbClr val="FCC28C"/>
                          </a:solidFill>
                          <a:highlight>
                            <a:srgbClr val="333333"/>
                          </a:highlight>
                          <a:latin typeface="Consolas"/>
                          <a:ea typeface="Consolas"/>
                          <a:cs typeface="Consolas"/>
                          <a:sym typeface="Consolas"/>
                        </a:rPr>
                        <a:t>of</a:t>
                      </a:r>
                      <a:r>
                        <a:rPr lang="en" sz="1100" u="none" cap="none" strike="noStrike">
                          <a:solidFill>
                            <a:srgbClr val="FFFFFF"/>
                          </a:solidFill>
                          <a:highlight>
                            <a:srgbClr val="333333"/>
                          </a:highlight>
                          <a:latin typeface="Consolas"/>
                          <a:ea typeface="Consolas"/>
                          <a:cs typeface="Consolas"/>
                          <a:sym typeface="Consolas"/>
                        </a:rPr>
                        <a:t> these operators. All operators produce link embeddings that have equal dimensionality </a:t>
                      </a:r>
                      <a:r>
                        <a:rPr lang="en" sz="1100" u="none" cap="none" strike="noStrike">
                          <a:solidFill>
                            <a:srgbClr val="FFFFAA"/>
                          </a:solidFill>
                          <a:highlight>
                            <a:srgbClr val="333333"/>
                          </a:highlight>
                          <a:latin typeface="Consolas"/>
                          <a:ea typeface="Consolas"/>
                          <a:cs typeface="Consolas"/>
                          <a:sym typeface="Consolas"/>
                        </a:rPr>
                        <a:t>to</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the</a:t>
                      </a:r>
                      <a:r>
                        <a:rPr lang="en" sz="1100" u="none" cap="none" strike="noStrike">
                          <a:solidFill>
                            <a:srgbClr val="FFFFFF"/>
                          </a:solidFill>
                          <a:highlight>
                            <a:srgbClr val="333333"/>
                          </a:highlight>
                          <a:latin typeface="Consolas"/>
                          <a:ea typeface="Consolas"/>
                          <a:cs typeface="Consolas"/>
                          <a:sym typeface="Consolas"/>
                        </a:rPr>
                        <a:t> input node embeddings (</a:t>
                      </a:r>
                      <a:r>
                        <a:rPr lang="en" sz="1100" u="none" cap="none" strike="noStrike">
                          <a:solidFill>
                            <a:srgbClr val="D36363"/>
                          </a:solidFill>
                          <a:highlight>
                            <a:srgbClr val="333333"/>
                          </a:highlight>
                          <a:latin typeface="Consolas"/>
                          <a:ea typeface="Consolas"/>
                          <a:cs typeface="Consolas"/>
                          <a:sym typeface="Consolas"/>
                        </a:rPr>
                        <a:t>128</a:t>
                      </a:r>
                      <a:r>
                        <a:rPr lang="en" sz="1100" u="none" cap="none" strike="noStrike">
                          <a:solidFill>
                            <a:srgbClr val="FFFFFF"/>
                          </a:solidFill>
                          <a:highlight>
                            <a:srgbClr val="333333"/>
                          </a:highlight>
                          <a:latin typeface="Consolas"/>
                          <a:ea typeface="Consolas"/>
                          <a:cs typeface="Consolas"/>
                          <a:sym typeface="Consolas"/>
                        </a:rPr>
                        <a:t> dimensions </a:t>
                      </a:r>
                      <a:r>
                        <a:rPr lang="en" sz="1100" u="none" cap="none" strike="noStrike">
                          <a:solidFill>
                            <a:srgbClr val="FCC28C"/>
                          </a:solidFill>
                          <a:highlight>
                            <a:srgbClr val="333333"/>
                          </a:highlight>
                          <a:latin typeface="Consolas"/>
                          <a:ea typeface="Consolas"/>
                          <a:cs typeface="Consolas"/>
                          <a:sym typeface="Consolas"/>
                        </a:rPr>
                        <a:t>for</a:t>
                      </a:r>
                      <a:r>
                        <a:rPr lang="en" sz="1100" u="none" cap="none" strike="noStrike">
                          <a:solidFill>
                            <a:srgbClr val="FFFFFF"/>
                          </a:solidFill>
                          <a:highlight>
                            <a:srgbClr val="333333"/>
                          </a:highlight>
                          <a:latin typeface="Consolas"/>
                          <a:ea typeface="Consolas"/>
                          <a:cs typeface="Consolas"/>
                          <a:sym typeface="Consolas"/>
                        </a:rPr>
                        <a:t> our example).</a:t>
                      </a:r>
                      <a:endParaRPr sz="1100" u="none" cap="none" strike="noStrike"/>
                    </a:p>
                  </a:txBody>
                  <a:tcPr marT="63500" marB="63500" marR="63500" marL="63500">
                    <a:solidFill>
                      <a:srgbClr val="333333"/>
                    </a:solidFill>
                  </a:tcPr>
                </a:tc>
              </a:tr>
            </a:tbl>
          </a:graphicData>
        </a:graphic>
      </p:graphicFrame>
      <p:graphicFrame>
        <p:nvGraphicFramePr>
          <p:cNvPr id="576" name="Google Shape;576;p89"/>
          <p:cNvGraphicFramePr/>
          <p:nvPr/>
        </p:nvGraphicFramePr>
        <p:xfrm>
          <a:off x="6109625" y="1752800"/>
          <a:ext cx="3000000" cy="3000000"/>
        </p:xfrm>
        <a:graphic>
          <a:graphicData uri="http://schemas.openxmlformats.org/drawingml/2006/table">
            <a:tbl>
              <a:tblPr>
                <a:noFill/>
                <a:tableStyleId>{D8A440D3-D2AD-46CD-8300-C8DA63204A6C}</a:tableStyleId>
              </a:tblPr>
              <a:tblGrid>
                <a:gridCol w="2467575"/>
              </a:tblGrid>
              <a:tr h="3049200">
                <a:tc>
                  <a:txBody>
                    <a:bodyPr/>
                    <a:lstStyle/>
                    <a:p>
                      <a:pPr indent="0" lvl="0" marL="0" marR="0" rtl="0" algn="l">
                        <a:lnSpc>
                          <a:spcPct val="115000"/>
                        </a:lnSpc>
                        <a:spcBef>
                          <a:spcPts val="0"/>
                        </a:spcBef>
                        <a:spcAft>
                          <a:spcPts val="0"/>
                        </a:spcAft>
                        <a:buClr>
                          <a:srgbClr val="000000"/>
                        </a:buClr>
                        <a:buSzPts val="1100"/>
                        <a:buFont typeface="Arial"/>
                        <a:buNone/>
                      </a:pPr>
                      <a:r>
                        <a:t/>
                      </a:r>
                      <a:endParaRPr sz="1100" u="none" cap="none" strike="noStrike">
                        <a:solidFill>
                          <a:srgbClr val="FCC28C"/>
                        </a:solidFill>
                        <a:highlight>
                          <a:srgbClr val="333333"/>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rgbClr val="FCC28C"/>
                          </a:solidFill>
                          <a:highlight>
                            <a:srgbClr val="333333"/>
                          </a:highlight>
                          <a:latin typeface="Consolas"/>
                          <a:ea typeface="Consolas"/>
                          <a:cs typeface="Consolas"/>
                          <a:sym typeface="Consolas"/>
                        </a:rPr>
                        <a:t>def</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operator_hadamard</a:t>
                      </a:r>
                      <a:r>
                        <a:rPr lang="en" sz="1100" u="none" cap="none" strike="noStrike">
                          <a:solidFill>
                            <a:srgbClr val="FFFFFF"/>
                          </a:solidFill>
                          <a:highlight>
                            <a:srgbClr val="333333"/>
                          </a:highlight>
                          <a:latin typeface="Consolas"/>
                          <a:ea typeface="Consolas"/>
                          <a:cs typeface="Consolas"/>
                          <a:sym typeface="Consolas"/>
                        </a:rPr>
                        <a:t>(u, v):</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return</a:t>
                      </a:r>
                      <a:r>
                        <a:rPr lang="en" sz="1100" u="none" cap="none" strike="noStrike">
                          <a:solidFill>
                            <a:srgbClr val="FFFFFF"/>
                          </a:solidFill>
                          <a:highlight>
                            <a:srgbClr val="333333"/>
                          </a:highlight>
                          <a:latin typeface="Consolas"/>
                          <a:ea typeface="Consolas"/>
                          <a:cs typeface="Consolas"/>
                          <a:sym typeface="Consolas"/>
                        </a:rPr>
                        <a:t> u * v</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CC28C"/>
                          </a:solidFill>
                          <a:highlight>
                            <a:srgbClr val="333333"/>
                          </a:highlight>
                          <a:latin typeface="Consolas"/>
                          <a:ea typeface="Consolas"/>
                          <a:cs typeface="Consolas"/>
                          <a:sym typeface="Consolas"/>
                        </a:rPr>
                        <a:t>def</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operator_l1</a:t>
                      </a:r>
                      <a:r>
                        <a:rPr lang="en" sz="1100" u="none" cap="none" strike="noStrike">
                          <a:solidFill>
                            <a:srgbClr val="FFFFFF"/>
                          </a:solidFill>
                          <a:highlight>
                            <a:srgbClr val="333333"/>
                          </a:highlight>
                          <a:latin typeface="Consolas"/>
                          <a:ea typeface="Consolas"/>
                          <a:cs typeface="Consolas"/>
                          <a:sym typeface="Consolas"/>
                        </a:rPr>
                        <a:t>(u, v):</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return</a:t>
                      </a:r>
                      <a:r>
                        <a:rPr lang="en" sz="1100" u="none" cap="none" strike="noStrike">
                          <a:solidFill>
                            <a:srgbClr val="FFFFFF"/>
                          </a:solidFill>
                          <a:highlight>
                            <a:srgbClr val="333333"/>
                          </a:highlight>
                          <a:latin typeface="Consolas"/>
                          <a:ea typeface="Consolas"/>
                          <a:cs typeface="Consolas"/>
                          <a:sym typeface="Consolas"/>
                        </a:rPr>
                        <a:t> np.abs(u - v)</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CC28C"/>
                          </a:solidFill>
                          <a:highlight>
                            <a:srgbClr val="333333"/>
                          </a:highlight>
                          <a:latin typeface="Consolas"/>
                          <a:ea typeface="Consolas"/>
                          <a:cs typeface="Consolas"/>
                          <a:sym typeface="Consolas"/>
                        </a:rPr>
                        <a:t>def</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operator_l2</a:t>
                      </a:r>
                      <a:r>
                        <a:rPr lang="en" sz="1100" u="none" cap="none" strike="noStrike">
                          <a:solidFill>
                            <a:srgbClr val="FFFFFF"/>
                          </a:solidFill>
                          <a:highlight>
                            <a:srgbClr val="333333"/>
                          </a:highlight>
                          <a:latin typeface="Consolas"/>
                          <a:ea typeface="Consolas"/>
                          <a:cs typeface="Consolas"/>
                          <a:sym typeface="Consolas"/>
                        </a:rPr>
                        <a:t>(u, v):</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return</a:t>
                      </a:r>
                      <a:r>
                        <a:rPr lang="en" sz="1100" u="none" cap="none" strike="noStrike">
                          <a:solidFill>
                            <a:srgbClr val="FFFFFF"/>
                          </a:solidFill>
                          <a:highlight>
                            <a:srgbClr val="333333"/>
                          </a:highlight>
                          <a:latin typeface="Consolas"/>
                          <a:ea typeface="Consolas"/>
                          <a:cs typeface="Consolas"/>
                          <a:sym typeface="Consolas"/>
                        </a:rPr>
                        <a:t> (u - v) ** </a:t>
                      </a:r>
                      <a:r>
                        <a:rPr lang="en" sz="1100" u="none" cap="none" strike="noStrike">
                          <a:solidFill>
                            <a:srgbClr val="D36363"/>
                          </a:solidFill>
                          <a:highlight>
                            <a:srgbClr val="333333"/>
                          </a:highlight>
                          <a:latin typeface="Consolas"/>
                          <a:ea typeface="Consolas"/>
                          <a:cs typeface="Consolas"/>
                          <a:sym typeface="Consolas"/>
                        </a:rPr>
                        <a:t>2</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CC28C"/>
                          </a:solidFill>
                          <a:highlight>
                            <a:srgbClr val="333333"/>
                          </a:highlight>
                          <a:latin typeface="Consolas"/>
                          <a:ea typeface="Consolas"/>
                          <a:cs typeface="Consolas"/>
                          <a:sym typeface="Consolas"/>
                        </a:rPr>
                        <a:t>def</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operator_avg</a:t>
                      </a:r>
                      <a:r>
                        <a:rPr lang="en" sz="1100" u="none" cap="none" strike="noStrike">
                          <a:solidFill>
                            <a:srgbClr val="FFFFFF"/>
                          </a:solidFill>
                          <a:highlight>
                            <a:srgbClr val="333333"/>
                          </a:highlight>
                          <a:latin typeface="Consolas"/>
                          <a:ea typeface="Consolas"/>
                          <a:cs typeface="Consolas"/>
                          <a:sym typeface="Consolas"/>
                        </a:rPr>
                        <a:t>(u, v):</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return</a:t>
                      </a:r>
                      <a:r>
                        <a:rPr lang="en" sz="1100" u="none" cap="none" strike="noStrike">
                          <a:solidFill>
                            <a:srgbClr val="FFFFFF"/>
                          </a:solidFill>
                          <a:highlight>
                            <a:srgbClr val="333333"/>
                          </a:highlight>
                          <a:latin typeface="Consolas"/>
                          <a:ea typeface="Consolas"/>
                          <a:cs typeface="Consolas"/>
                          <a:sym typeface="Consolas"/>
                        </a:rPr>
                        <a:t> (u + v) / </a:t>
                      </a:r>
                      <a:r>
                        <a:rPr lang="en" sz="1100" u="none" cap="none" strike="noStrike">
                          <a:solidFill>
                            <a:srgbClr val="D36363"/>
                          </a:solidFill>
                          <a:highlight>
                            <a:srgbClr val="333333"/>
                          </a:highlight>
                          <a:latin typeface="Consolas"/>
                          <a:ea typeface="Consolas"/>
                          <a:cs typeface="Consolas"/>
                          <a:sym typeface="Consolas"/>
                        </a:rPr>
                        <a:t>2.0</a:t>
                      </a:r>
                      <a:endParaRPr sz="1100" u="none" cap="none" strike="noStrike"/>
                    </a:p>
                  </a:txBody>
                  <a:tcPr marT="63500" marB="63500" marR="63500" marL="63500">
                    <a:solidFill>
                      <a:srgbClr val="333333"/>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0"/>
          <p:cNvSpPr txBox="1"/>
          <p:nvPr>
            <p:ph type="title"/>
          </p:nvPr>
        </p:nvSpPr>
        <p:spPr>
          <a:xfrm>
            <a:off x="311700" y="1336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Training our best model</a:t>
            </a:r>
            <a:endParaRPr/>
          </a:p>
        </p:txBody>
      </p:sp>
      <p:sp>
        <p:nvSpPr>
          <p:cNvPr id="582" name="Google Shape;582;p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graphicFrame>
        <p:nvGraphicFramePr>
          <p:cNvPr id="583" name="Google Shape;583;p90"/>
          <p:cNvGraphicFramePr/>
          <p:nvPr/>
        </p:nvGraphicFramePr>
        <p:xfrm>
          <a:off x="331975" y="796925"/>
          <a:ext cx="3000000" cy="3000000"/>
        </p:xfrm>
        <a:graphic>
          <a:graphicData uri="http://schemas.openxmlformats.org/drawingml/2006/table">
            <a:tbl>
              <a:tblPr>
                <a:noFill/>
                <a:tableStyleId>{D8A440D3-D2AD-46CD-8300-C8DA63204A6C}</a:tableStyleId>
              </a:tblPr>
              <a:tblGrid>
                <a:gridCol w="8480050"/>
              </a:tblGrid>
              <a:tr h="139700">
                <a:tc>
                  <a:txBody>
                    <a:bodyPr/>
                    <a:lstStyle/>
                    <a:p>
                      <a:pPr indent="0" lvl="0" marL="0" marR="0" rtl="0" algn="l">
                        <a:lnSpc>
                          <a:spcPct val="115000"/>
                        </a:lnSpc>
                        <a:spcBef>
                          <a:spcPts val="0"/>
                        </a:spcBef>
                        <a:spcAft>
                          <a:spcPts val="0"/>
                        </a:spcAft>
                        <a:buClr>
                          <a:srgbClr val="000000"/>
                        </a:buClr>
                        <a:buSzPts val="1100"/>
                        <a:buFont typeface="Arial"/>
                        <a:buNone/>
                      </a:pPr>
                      <a:r>
                        <a:rPr lang="en" sz="1100" u="none" cap="none" strike="noStrike">
                          <a:solidFill>
                            <a:srgbClr val="FCC28C"/>
                          </a:solidFill>
                          <a:highlight>
                            <a:srgbClr val="333333"/>
                          </a:highlight>
                          <a:latin typeface="Consolas"/>
                          <a:ea typeface="Consolas"/>
                          <a:cs typeface="Consolas"/>
                          <a:sym typeface="Consolas"/>
                        </a:rPr>
                        <a:t>def</a:t>
                      </a: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FFFAA"/>
                          </a:solidFill>
                          <a:highlight>
                            <a:srgbClr val="333333"/>
                          </a:highlight>
                          <a:latin typeface="Consolas"/>
                          <a:ea typeface="Consolas"/>
                          <a:cs typeface="Consolas"/>
                          <a:sym typeface="Consolas"/>
                        </a:rPr>
                        <a:t>run_link_prediction</a:t>
                      </a:r>
                      <a:r>
                        <a:rPr lang="en" sz="1100" u="none" cap="none" strike="noStrike">
                          <a:solidFill>
                            <a:srgbClr val="FFFFFF"/>
                          </a:solidFill>
                          <a:highlight>
                            <a:srgbClr val="333333"/>
                          </a:highlight>
                          <a:latin typeface="Consolas"/>
                          <a:ea typeface="Consolas"/>
                          <a:cs typeface="Consolas"/>
                          <a:sym typeface="Consolas"/>
                        </a:rPr>
                        <a:t>(binary_operator):</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clf = train_link_prediction_model(</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examples_train, labels_train, embedding_train, binary_operator</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score = evaluate_link_prediction_model(</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clf,</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examples_model_selection,</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labels_model_selection,</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embedding_train,</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binary_operator,</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FCC28C"/>
                          </a:solidFill>
                          <a:highlight>
                            <a:srgbClr val="333333"/>
                          </a:highlight>
                          <a:latin typeface="Consolas"/>
                          <a:ea typeface="Consolas"/>
                          <a:cs typeface="Consolas"/>
                          <a:sym typeface="Consolas"/>
                        </a:rPr>
                        <a:t>return</a:t>
                      </a:r>
                      <a:r>
                        <a:rPr lang="en" sz="1100" u="none" cap="none" strike="noStrike">
                          <a:solidFill>
                            <a:srgbClr val="FFFFFF"/>
                          </a:solidFill>
                          <a:highlight>
                            <a:srgbClr val="333333"/>
                          </a:highlight>
                          <a:latin typeface="Consolas"/>
                          <a:ea typeface="Consolas"/>
                          <a:cs typeface="Consolas"/>
                          <a:sym typeface="Consolas"/>
                        </a:rPr>
                        <a:t> {</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A2FCA2"/>
                          </a:solidFill>
                          <a:highlight>
                            <a:srgbClr val="333333"/>
                          </a:highlight>
                          <a:latin typeface="Consolas"/>
                          <a:ea typeface="Consolas"/>
                          <a:cs typeface="Consolas"/>
                          <a:sym typeface="Consolas"/>
                        </a:rPr>
                        <a:t>"classifier"</a:t>
                      </a:r>
                      <a:r>
                        <a:rPr lang="en" sz="1100" u="none" cap="none" strike="noStrike">
                          <a:solidFill>
                            <a:srgbClr val="FFFFFF"/>
                          </a:solidFill>
                          <a:highlight>
                            <a:srgbClr val="333333"/>
                          </a:highlight>
                          <a:latin typeface="Consolas"/>
                          <a:ea typeface="Consolas"/>
                          <a:cs typeface="Consolas"/>
                          <a:sym typeface="Consolas"/>
                        </a:rPr>
                        <a:t>: clf,</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A2FCA2"/>
                          </a:solidFill>
                          <a:highlight>
                            <a:srgbClr val="333333"/>
                          </a:highlight>
                          <a:latin typeface="Consolas"/>
                          <a:ea typeface="Consolas"/>
                          <a:cs typeface="Consolas"/>
                          <a:sym typeface="Consolas"/>
                        </a:rPr>
                        <a:t>"binary_operator"</a:t>
                      </a:r>
                      <a:r>
                        <a:rPr lang="en" sz="1100" u="none" cap="none" strike="noStrike">
                          <a:solidFill>
                            <a:srgbClr val="FFFFFF"/>
                          </a:solidFill>
                          <a:highlight>
                            <a:srgbClr val="333333"/>
                          </a:highlight>
                          <a:latin typeface="Consolas"/>
                          <a:ea typeface="Consolas"/>
                          <a:cs typeface="Consolas"/>
                          <a:sym typeface="Consolas"/>
                        </a:rPr>
                        <a:t>: binary_operator,</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r>
                        <a:rPr lang="en" sz="1100" u="none" cap="none" strike="noStrike">
                          <a:solidFill>
                            <a:srgbClr val="A2FCA2"/>
                          </a:solidFill>
                          <a:highlight>
                            <a:srgbClr val="333333"/>
                          </a:highlight>
                          <a:latin typeface="Consolas"/>
                          <a:ea typeface="Consolas"/>
                          <a:cs typeface="Consolas"/>
                          <a:sym typeface="Consolas"/>
                        </a:rPr>
                        <a:t>"score"</a:t>
                      </a:r>
                      <a:r>
                        <a:rPr lang="en" sz="1100" u="none" cap="none" strike="noStrike">
                          <a:solidFill>
                            <a:srgbClr val="FFFFFF"/>
                          </a:solidFill>
                          <a:highlight>
                            <a:srgbClr val="333333"/>
                          </a:highlight>
                          <a:latin typeface="Consolas"/>
                          <a:ea typeface="Consolas"/>
                          <a:cs typeface="Consolas"/>
                          <a:sym typeface="Consolas"/>
                        </a:rPr>
                        <a:t>: score,</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    }</a:t>
                      </a:r>
                      <a:br>
                        <a:rPr lang="en" sz="1100" u="none" cap="none" strike="noStrike">
                          <a:solidFill>
                            <a:srgbClr val="FFFFFF"/>
                          </a:solidFill>
                          <a:highlight>
                            <a:srgbClr val="333333"/>
                          </a:highlight>
                          <a:latin typeface="Consolas"/>
                          <a:ea typeface="Consolas"/>
                          <a:cs typeface="Consolas"/>
                          <a:sym typeface="Consolas"/>
                        </a:rPr>
                      </a:b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#binary_operators = [operator_hadamard]</a:t>
                      </a:r>
                      <a:br>
                        <a:rPr lang="en" sz="1100" u="none" cap="none" strike="noStrike">
                          <a:solidFill>
                            <a:srgbClr val="FFFFFF"/>
                          </a:solidFill>
                          <a:highlight>
                            <a:srgbClr val="333333"/>
                          </a:highlight>
                          <a:latin typeface="Consolas"/>
                          <a:ea typeface="Consolas"/>
                          <a:cs typeface="Consolas"/>
                          <a:sym typeface="Consolas"/>
                        </a:rPr>
                      </a:br>
                      <a:r>
                        <a:rPr lang="en" sz="1100" u="none" cap="none" strike="noStrike">
                          <a:solidFill>
                            <a:srgbClr val="FFFFFF"/>
                          </a:solidFill>
                          <a:highlight>
                            <a:srgbClr val="333333"/>
                          </a:highlight>
                          <a:latin typeface="Consolas"/>
                          <a:ea typeface="Consolas"/>
                          <a:cs typeface="Consolas"/>
                          <a:sym typeface="Consolas"/>
                        </a:rPr>
                        <a:t>binary_operators = [operator_hadamard, operator_l1, operator_l2, operator_avg]</a:t>
                      </a:r>
                      <a:br>
                        <a:rPr lang="en" sz="1100" u="none" cap="none" strike="noStrike">
                          <a:solidFill>
                            <a:srgbClr val="FFFFFF"/>
                          </a:solidFill>
                          <a:highlight>
                            <a:srgbClr val="333333"/>
                          </a:highlight>
                          <a:latin typeface="Consolas"/>
                          <a:ea typeface="Consolas"/>
                          <a:cs typeface="Consolas"/>
                          <a:sym typeface="Consolas"/>
                        </a:rPr>
                      </a:br>
                      <a:endParaRPr sz="1100" u="none" cap="none" strike="noStrike"/>
                    </a:p>
                  </a:txBody>
                  <a:tcPr marT="63500" marB="63500" marR="63500" marL="63500">
                    <a:solidFill>
                      <a:srgbClr val="333333"/>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Evaluating Final Score</a:t>
            </a:r>
            <a:endParaRPr/>
          </a:p>
        </p:txBody>
      </p:sp>
      <p:sp>
        <p:nvSpPr>
          <p:cNvPr id="589" name="Google Shape;589;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Now that we've trained and selected our best model, we use a test set of embeddings and calculate a final evaluation score.</a:t>
            </a:r>
            <a:endParaRPr/>
          </a:p>
        </p:txBody>
      </p:sp>
      <p:graphicFrame>
        <p:nvGraphicFramePr>
          <p:cNvPr id="590" name="Google Shape;590;p91"/>
          <p:cNvGraphicFramePr/>
          <p:nvPr/>
        </p:nvGraphicFramePr>
        <p:xfrm>
          <a:off x="795350" y="2061100"/>
          <a:ext cx="3000000" cy="3000000"/>
        </p:xfrm>
        <a:graphic>
          <a:graphicData uri="http://schemas.openxmlformats.org/drawingml/2006/table">
            <a:tbl>
              <a:tblPr>
                <a:noFill/>
                <a:tableStyleId>{D8A440D3-D2AD-46CD-8300-C8DA63204A6C}</a:tableStyleId>
              </a:tblPr>
              <a:tblGrid>
                <a:gridCol w="6772250"/>
              </a:tblGrid>
              <a:tr h="133350">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rgbClr val="FFFFFF"/>
                          </a:solidFill>
                          <a:highlight>
                            <a:srgbClr val="333333"/>
                          </a:highlight>
                          <a:latin typeface="Consolas"/>
                          <a:ea typeface="Consolas"/>
                          <a:cs typeface="Consolas"/>
                          <a:sym typeface="Consolas"/>
                        </a:rPr>
                        <a:t>embedding_test = node2vec_embedding(</a:t>
                      </a:r>
                      <a:r>
                        <a:rPr b="1" lang="en" sz="1050" u="none" cap="none" strike="noStrike">
                          <a:solidFill>
                            <a:srgbClr val="FFFFFF"/>
                          </a:solidFill>
                          <a:highlight>
                            <a:srgbClr val="333333"/>
                          </a:highlight>
                          <a:latin typeface="Consolas"/>
                          <a:ea typeface="Consolas"/>
                          <a:cs typeface="Consolas"/>
                          <a:sym typeface="Consolas"/>
                        </a:rPr>
                        <a:t>graph_test</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A2FCA2"/>
                          </a:solidFill>
                          <a:highlight>
                            <a:srgbClr val="333333"/>
                          </a:highlight>
                          <a:latin typeface="Consolas"/>
                          <a:ea typeface="Consolas"/>
                          <a:cs typeface="Consolas"/>
                          <a:sym typeface="Consolas"/>
                        </a:rPr>
                        <a:t>"Test Graph"</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test_score = evaluate_link_prediction_model(</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r>
                        <a:rPr b="1" lang="en" sz="1050" u="none" cap="none" strike="noStrike">
                          <a:solidFill>
                            <a:srgbClr val="FFFFFF"/>
                          </a:solidFill>
                          <a:highlight>
                            <a:srgbClr val="333333"/>
                          </a:highlight>
                          <a:latin typeface="Consolas"/>
                          <a:ea typeface="Consolas"/>
                          <a:cs typeface="Consolas"/>
                          <a:sym typeface="Consolas"/>
                        </a:rPr>
                        <a:t>best_result</a:t>
                      </a:r>
                      <a:r>
                        <a:rPr lang="en" sz="1050" u="none" cap="none" strike="noStrike">
                          <a:solidFill>
                            <a:srgbClr val="FFFFFF"/>
                          </a:solidFill>
                          <a:highlight>
                            <a:srgbClr val="333333"/>
                          </a:highlight>
                          <a:latin typeface="Consolas"/>
                          <a:ea typeface="Consolas"/>
                          <a:cs typeface="Consolas"/>
                          <a:sym typeface="Consolas"/>
                        </a:rPr>
                        <a:t>[</a:t>
                      </a:r>
                      <a:r>
                        <a:rPr lang="en" sz="1050" u="none" cap="none" strike="noStrike">
                          <a:solidFill>
                            <a:srgbClr val="A2FCA2"/>
                          </a:solidFill>
                          <a:highlight>
                            <a:srgbClr val="333333"/>
                          </a:highlight>
                          <a:latin typeface="Consolas"/>
                          <a:ea typeface="Consolas"/>
                          <a:cs typeface="Consolas"/>
                          <a:sym typeface="Consolas"/>
                        </a:rPr>
                        <a:t>"classifier"</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examples_test,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labels_test,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embedding_test,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best_result[</a:t>
                      </a:r>
                      <a:r>
                        <a:rPr lang="en" sz="1050" u="none" cap="none" strike="noStrike">
                          <a:solidFill>
                            <a:srgbClr val="A2FCA2"/>
                          </a:solidFill>
                          <a:highlight>
                            <a:srgbClr val="333333"/>
                          </a:highlight>
                          <a:latin typeface="Consolas"/>
                          <a:ea typeface="Consolas"/>
                          <a:cs typeface="Consolas"/>
                          <a:sym typeface="Consolas"/>
                        </a:rPr>
                        <a:t>"binary_operator"</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print(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t>
                      </a:r>
                      <a:r>
                        <a:rPr b="1" lang="en" sz="1050" u="none" cap="none" strike="noStrike">
                          <a:solidFill>
                            <a:srgbClr val="FFFFFF"/>
                          </a:solidFill>
                          <a:highlight>
                            <a:srgbClr val="333333"/>
                          </a:highlight>
                          <a:latin typeface="Consolas"/>
                          <a:ea typeface="Consolas"/>
                          <a:cs typeface="Consolas"/>
                          <a:sym typeface="Consolas"/>
                        </a:rPr>
                        <a:t>f</a:t>
                      </a:r>
                      <a:r>
                        <a:rPr lang="en" sz="1050" u="none" cap="none" strike="noStrike">
                          <a:solidFill>
                            <a:srgbClr val="A2FCA2"/>
                          </a:solidFill>
                          <a:highlight>
                            <a:srgbClr val="333333"/>
                          </a:highlight>
                          <a:latin typeface="Consolas"/>
                          <a:ea typeface="Consolas"/>
                          <a:cs typeface="Consolas"/>
                          <a:sym typeface="Consolas"/>
                        </a:rPr>
                        <a:t>"ROC AUC score on test set using '{best_result['binary_operator'].__name__}': {test_score}"</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a:t>
                      </a:r>
                      <a:endParaRPr sz="1050" u="none" cap="none" strike="noStrike">
                        <a:solidFill>
                          <a:srgbClr val="DCDCDC"/>
                        </a:solidFill>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Visualisation using PCA</a:t>
            </a:r>
            <a:endParaRPr/>
          </a:p>
        </p:txBody>
      </p:sp>
      <p:graphicFrame>
        <p:nvGraphicFramePr>
          <p:cNvPr id="596" name="Google Shape;596;p92"/>
          <p:cNvGraphicFramePr/>
          <p:nvPr/>
        </p:nvGraphicFramePr>
        <p:xfrm>
          <a:off x="904588" y="1303175"/>
          <a:ext cx="3000000" cy="3000000"/>
        </p:xfrm>
        <a:graphic>
          <a:graphicData uri="http://schemas.openxmlformats.org/drawingml/2006/table">
            <a:tbl>
              <a:tblPr>
                <a:noFill/>
                <a:tableStyleId>{D8A440D3-D2AD-46CD-8300-C8DA63204A6C}</a:tableStyleId>
              </a:tblPr>
              <a:tblGrid>
                <a:gridCol w="7334825"/>
              </a:tblGrid>
              <a:tr h="133350">
                <a:tc>
                  <a:txBody>
                    <a:bodyPr/>
                    <a:lstStyle/>
                    <a:p>
                      <a:pPr indent="0" lvl="0" marL="0" marR="0" rtl="0" algn="l">
                        <a:lnSpc>
                          <a:spcPct val="115000"/>
                        </a:lnSpc>
                        <a:spcBef>
                          <a:spcPts val="0"/>
                        </a:spcBef>
                        <a:spcAft>
                          <a:spcPts val="0"/>
                        </a:spcAft>
                        <a:buClr>
                          <a:srgbClr val="000000"/>
                        </a:buClr>
                        <a:buSzPts val="1050"/>
                        <a:buFont typeface="Arial"/>
                        <a:buNone/>
                      </a:pPr>
                      <a:r>
                        <a:rPr lang="en" sz="1050" u="none" cap="none" strike="noStrike">
                          <a:solidFill>
                            <a:srgbClr val="888888"/>
                          </a:solidFill>
                          <a:highlight>
                            <a:srgbClr val="333333"/>
                          </a:highlight>
                          <a:latin typeface="Consolas"/>
                          <a:ea typeface="Consolas"/>
                          <a:cs typeface="Consolas"/>
                          <a:sym typeface="Consolas"/>
                        </a:rPr>
                        <a:t># Calculate edge features for test data</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link_features = link_examples_to_features(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examples_test, embedding_test, best_result[</a:t>
                      </a:r>
                      <a:r>
                        <a:rPr lang="en" sz="1050" u="none" cap="none" strike="noStrike">
                          <a:solidFill>
                            <a:srgbClr val="A2FCA2"/>
                          </a:solidFill>
                          <a:highlight>
                            <a:srgbClr val="333333"/>
                          </a:highlight>
                          <a:latin typeface="Consolas"/>
                          <a:ea typeface="Consolas"/>
                          <a:cs typeface="Consolas"/>
                          <a:sym typeface="Consolas"/>
                        </a:rPr>
                        <a:t>"binary_operator"</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888888"/>
                          </a:solidFill>
                          <a:highlight>
                            <a:srgbClr val="333333"/>
                          </a:highlight>
                          <a:latin typeface="Consolas"/>
                          <a:ea typeface="Consolas"/>
                          <a:cs typeface="Consolas"/>
                          <a:sym typeface="Consolas"/>
                        </a:rPr>
                        <a:t># Learn a projection from 128 dimensions to 2</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pca = PCA(n_components=2)</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X_transformed = pca.fit_transform(link_features)</a:t>
                      </a:r>
                      <a:br>
                        <a:rPr lang="en" sz="1050" u="none" cap="none" strike="noStrike">
                          <a:solidFill>
                            <a:srgbClr val="FFFFFF"/>
                          </a:solidFill>
                          <a:highlight>
                            <a:srgbClr val="333333"/>
                          </a:highlight>
                          <a:latin typeface="Consolas"/>
                          <a:ea typeface="Consolas"/>
                          <a:cs typeface="Consolas"/>
                          <a:sym typeface="Consolas"/>
                        </a:rPr>
                      </a:b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888888"/>
                          </a:solidFill>
                          <a:highlight>
                            <a:srgbClr val="333333"/>
                          </a:highlight>
                          <a:latin typeface="Consolas"/>
                          <a:ea typeface="Consolas"/>
                          <a:cs typeface="Consolas"/>
                          <a:sym typeface="Consolas"/>
                        </a:rPr>
                        <a:t># plot the 2-dimensional points</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plt.figure(figsize=(16, </a:t>
                      </a:r>
                      <a:r>
                        <a:rPr lang="en" sz="1050" u="none" cap="none" strike="noStrike">
                          <a:solidFill>
                            <a:srgbClr val="D36363"/>
                          </a:solidFill>
                          <a:highlight>
                            <a:srgbClr val="333333"/>
                          </a:highlight>
                          <a:latin typeface="Consolas"/>
                          <a:ea typeface="Consolas"/>
                          <a:cs typeface="Consolas"/>
                          <a:sym typeface="Consolas"/>
                        </a:rPr>
                        <a:t>12</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plt.scatter(</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X_transformed[:, </a:t>
                      </a:r>
                      <a:r>
                        <a:rPr lang="en" sz="1050" u="none" cap="none" strike="noStrike">
                          <a:solidFill>
                            <a:srgbClr val="D36363"/>
                          </a:solidFill>
                          <a:highlight>
                            <a:srgbClr val="333333"/>
                          </a:highlight>
                          <a:latin typeface="Consolas"/>
                          <a:ea typeface="Consolas"/>
                          <a:cs typeface="Consolas"/>
                          <a:sym typeface="Consolas"/>
                        </a:rPr>
                        <a:t>0</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X_transformed[:, </a:t>
                      </a:r>
                      <a:r>
                        <a:rPr lang="en" sz="1050" u="none" cap="none" strike="noStrike">
                          <a:solidFill>
                            <a:srgbClr val="D36363"/>
                          </a:solidFill>
                          <a:highlight>
                            <a:srgbClr val="333333"/>
                          </a:highlight>
                          <a:latin typeface="Consolas"/>
                          <a:ea typeface="Consolas"/>
                          <a:cs typeface="Consolas"/>
                          <a:sym typeface="Consolas"/>
                        </a:rPr>
                        <a:t>1</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c=np.where(labels_test == </a:t>
                      </a:r>
                      <a:r>
                        <a:rPr lang="en" sz="1050" u="none" cap="none" strike="noStrike">
                          <a:solidFill>
                            <a:srgbClr val="D36363"/>
                          </a:solidFill>
                          <a:highlight>
                            <a:srgbClr val="333333"/>
                          </a:highlight>
                          <a:latin typeface="Consolas"/>
                          <a:ea typeface="Consolas"/>
                          <a:cs typeface="Consolas"/>
                          <a:sym typeface="Consolas"/>
                        </a:rPr>
                        <a:t>1</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A2FCA2"/>
                          </a:solidFill>
                          <a:highlight>
                            <a:srgbClr val="333333"/>
                          </a:highlight>
                          <a:latin typeface="Consolas"/>
                          <a:ea typeface="Consolas"/>
                          <a:cs typeface="Consolas"/>
                          <a:sym typeface="Consolas"/>
                        </a:rPr>
                        <a:t>"b"</a:t>
                      </a:r>
                      <a:r>
                        <a:rPr lang="en" sz="1050" u="none" cap="none" strike="noStrike">
                          <a:solidFill>
                            <a:srgbClr val="FFFFFF"/>
                          </a:solidFill>
                          <a:highlight>
                            <a:srgbClr val="333333"/>
                          </a:highlight>
                          <a:latin typeface="Consolas"/>
                          <a:ea typeface="Consolas"/>
                          <a:cs typeface="Consolas"/>
                          <a:sym typeface="Consolas"/>
                        </a:rPr>
                        <a:t>, </a:t>
                      </a:r>
                      <a:r>
                        <a:rPr lang="en" sz="1050" u="none" cap="none" strike="noStrike">
                          <a:solidFill>
                            <a:srgbClr val="A2FCA2"/>
                          </a:solidFill>
                          <a:highlight>
                            <a:srgbClr val="333333"/>
                          </a:highlight>
                          <a:latin typeface="Consolas"/>
                          <a:ea typeface="Consolas"/>
                          <a:cs typeface="Consolas"/>
                          <a:sym typeface="Consolas"/>
                        </a:rPr>
                        <a:t>"r"</a:t>
                      </a:r>
                      <a:r>
                        <a:rPr lang="en" sz="1050" u="none" cap="none" strike="noStrike">
                          <a:solidFill>
                            <a:srgbClr val="FFFFFF"/>
                          </a:solidFill>
                          <a:highlight>
                            <a:srgbClr val="333333"/>
                          </a:highlight>
                          <a:latin typeface="Consolas"/>
                          <a:ea typeface="Consolas"/>
                          <a:cs typeface="Consolas"/>
                          <a:sym typeface="Consolas"/>
                        </a:rPr>
                        <a:t>),</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    alpha=0.5,</a:t>
                      </a:r>
                      <a:br>
                        <a:rPr lang="en" sz="1050" u="none" cap="none" strike="noStrike">
                          <a:solidFill>
                            <a:srgbClr val="FFFFFF"/>
                          </a:solidFill>
                          <a:highlight>
                            <a:srgbClr val="333333"/>
                          </a:highlight>
                          <a:latin typeface="Consolas"/>
                          <a:ea typeface="Consolas"/>
                          <a:cs typeface="Consolas"/>
                          <a:sym typeface="Consolas"/>
                        </a:rPr>
                      </a:br>
                      <a:r>
                        <a:rPr lang="en" sz="1050" u="none" cap="none" strike="noStrike">
                          <a:solidFill>
                            <a:srgbClr val="FFFFFF"/>
                          </a:solidFill>
                          <a:highlight>
                            <a:srgbClr val="333333"/>
                          </a:highlight>
                          <a:latin typeface="Consolas"/>
                          <a:ea typeface="Consolas"/>
                          <a:cs typeface="Consolas"/>
                          <a:sym typeface="Consolas"/>
                        </a:rPr>
                        <a:t>)</a:t>
                      </a:r>
                      <a:endParaRPr sz="1050" u="none" cap="none" strike="noStrike">
                        <a:solidFill>
                          <a:srgbClr val="DCDCDC"/>
                        </a:solidFill>
                        <a:latin typeface="Courier New"/>
                        <a:ea typeface="Courier New"/>
                        <a:cs typeface="Courier New"/>
                        <a:sym typeface="Courier New"/>
                      </a:endParaRPr>
                    </a:p>
                  </a:txBody>
                  <a:tcPr marT="63500" marB="63500" marR="63500" marL="63500">
                    <a:solidFill>
                      <a:srgbClr val="333333"/>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93"/>
          <p:cNvPicPr preferRelativeResize="0"/>
          <p:nvPr/>
        </p:nvPicPr>
        <p:blipFill rotWithShape="1">
          <a:blip r:embed="rId3">
            <a:alphaModFix/>
          </a:blip>
          <a:srcRect b="0" l="0" r="0" t="0"/>
          <a:stretch/>
        </p:blipFill>
        <p:spPr>
          <a:xfrm>
            <a:off x="1853805" y="0"/>
            <a:ext cx="7063841" cy="5143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Result</a:t>
            </a:r>
            <a:endParaRPr/>
          </a:p>
        </p:txBody>
      </p:sp>
      <p:pic>
        <p:nvPicPr>
          <p:cNvPr id="607" name="Google Shape;607;p94"/>
          <p:cNvPicPr preferRelativeResize="0"/>
          <p:nvPr/>
        </p:nvPicPr>
        <p:blipFill rotWithShape="1">
          <a:blip r:embed="rId3">
            <a:alphaModFix/>
          </a:blip>
          <a:srcRect b="0" l="0" r="0" t="0"/>
          <a:stretch/>
        </p:blipFill>
        <p:spPr>
          <a:xfrm>
            <a:off x="133050" y="1493775"/>
            <a:ext cx="8877876" cy="2896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What’s Next ?</a:t>
            </a:r>
            <a:endParaRPr/>
          </a:p>
        </p:txBody>
      </p:sp>
      <p:sp>
        <p:nvSpPr>
          <p:cNvPr id="613" name="Google Shape;613;p95"/>
          <p:cNvSpPr txBox="1"/>
          <p:nvPr>
            <p:ph idx="1" type="body"/>
          </p:nvPr>
        </p:nvSpPr>
        <p:spPr>
          <a:xfrm>
            <a:off x="311700" y="1350775"/>
            <a:ext cx="8520600" cy="3416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Discuss the possibility of integration of GPT-3 API for classification of messages posted on forums as well the market listings.</a:t>
            </a:r>
            <a:endParaRPr sz="1700"/>
          </a:p>
          <a:p>
            <a:pPr indent="-336550" lvl="0" marL="457200" rtl="0" algn="l">
              <a:lnSpc>
                <a:spcPct val="115000"/>
              </a:lnSpc>
              <a:spcBef>
                <a:spcPts val="0"/>
              </a:spcBef>
              <a:spcAft>
                <a:spcPts val="0"/>
              </a:spcAft>
              <a:buSzPts val="1700"/>
              <a:buChar char="●"/>
            </a:pPr>
            <a:r>
              <a:rPr lang="en" sz="1700"/>
              <a:t>Feasibility to use NLP.</a:t>
            </a:r>
            <a:endParaRPr sz="1700"/>
          </a:p>
          <a:p>
            <a:pPr indent="-336550" lvl="0" marL="457200" rtl="0" algn="l">
              <a:lnSpc>
                <a:spcPct val="115000"/>
              </a:lnSpc>
              <a:spcBef>
                <a:spcPts val="0"/>
              </a:spcBef>
              <a:spcAft>
                <a:spcPts val="0"/>
              </a:spcAft>
              <a:buSzPts val="1700"/>
              <a:buChar char="●"/>
            </a:pPr>
            <a:r>
              <a:rPr lang="en" sz="1700"/>
              <a:t>Can we create a pipeline to receive market listings data in realtime to feed to our model.</a:t>
            </a:r>
            <a:endParaRPr sz="1700"/>
          </a:p>
          <a:p>
            <a:pPr indent="-336550" lvl="0" marL="457200" rtl="0" algn="l">
              <a:lnSpc>
                <a:spcPct val="115000"/>
              </a:lnSpc>
              <a:spcBef>
                <a:spcPts val="0"/>
              </a:spcBef>
              <a:spcAft>
                <a:spcPts val="0"/>
              </a:spcAft>
              <a:buSzPts val="1700"/>
              <a:buChar char="●"/>
            </a:pPr>
            <a:r>
              <a:rPr lang="en" sz="1700"/>
              <a:t>Performing more tests in the Dataset.</a:t>
            </a:r>
            <a:endParaRPr sz="1700"/>
          </a:p>
          <a:p>
            <a:pPr indent="-336550" lvl="0" marL="457200" rtl="0" algn="l">
              <a:lnSpc>
                <a:spcPct val="115000"/>
              </a:lnSpc>
              <a:spcBef>
                <a:spcPts val="0"/>
              </a:spcBef>
              <a:spcAft>
                <a:spcPts val="0"/>
              </a:spcAft>
              <a:buSzPts val="1700"/>
              <a:buChar char="●"/>
            </a:pPr>
            <a:r>
              <a:rPr lang="en" sz="1700"/>
              <a:t>Schedule an extensive discussion after compre for brainstorming.</a:t>
            </a:r>
            <a:endParaRPr sz="17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6"/>
          <p:cNvSpPr txBox="1"/>
          <p:nvPr/>
        </p:nvSpPr>
        <p:spPr>
          <a:xfrm>
            <a:off x="2050742" y="1071979"/>
            <a:ext cx="5399843"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3000" u="none" cap="none" strike="noStrike">
                <a:solidFill>
                  <a:schemeClr val="dk1"/>
                </a:solidFill>
                <a:latin typeface="Calibri"/>
                <a:ea typeface="Calibri"/>
                <a:cs typeface="Calibri"/>
                <a:sym typeface="Calibri"/>
              </a:rPr>
              <a:t>The 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4"/>
          <p:cNvPicPr preferRelativeResize="0"/>
          <p:nvPr/>
        </p:nvPicPr>
        <p:blipFill rotWithShape="1">
          <a:blip r:embed="rId3">
            <a:alphaModFix/>
          </a:blip>
          <a:srcRect b="0" l="0" r="0" t="0"/>
          <a:stretch/>
        </p:blipFill>
        <p:spPr>
          <a:xfrm>
            <a:off x="1778794" y="175023"/>
            <a:ext cx="5586413" cy="47934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5"/>
          <p:cNvPicPr preferRelativeResize="0"/>
          <p:nvPr/>
        </p:nvPicPr>
        <p:blipFill rotWithShape="1">
          <a:blip r:embed="rId3">
            <a:alphaModFix/>
          </a:blip>
          <a:srcRect b="0" l="0" r="0" t="0"/>
          <a:stretch/>
        </p:blipFill>
        <p:spPr>
          <a:xfrm>
            <a:off x="2353865" y="781465"/>
            <a:ext cx="4436269" cy="992981"/>
          </a:xfrm>
          <a:prstGeom prst="rect">
            <a:avLst/>
          </a:prstGeom>
          <a:noFill/>
          <a:ln>
            <a:noFill/>
          </a:ln>
        </p:spPr>
      </p:pic>
      <p:pic>
        <p:nvPicPr>
          <p:cNvPr descr="Behavior of the output neuron" id="289" name="Google Shape;289;p45"/>
          <p:cNvPicPr preferRelativeResize="0"/>
          <p:nvPr/>
        </p:nvPicPr>
        <p:blipFill rotWithShape="1">
          <a:blip r:embed="rId4">
            <a:alphaModFix/>
          </a:blip>
          <a:srcRect b="0" l="0" r="0" t="0"/>
          <a:stretch/>
        </p:blipFill>
        <p:spPr>
          <a:xfrm>
            <a:off x="532210" y="2361786"/>
            <a:ext cx="8079581" cy="2000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6"/>
          <p:cNvSpPr txBox="1"/>
          <p:nvPr/>
        </p:nvSpPr>
        <p:spPr>
          <a:xfrm>
            <a:off x="554300" y="203027"/>
            <a:ext cx="7715250" cy="13393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013" u="none" cap="none" strike="noStrike">
              <a:solidFill>
                <a:srgbClr val="292929"/>
              </a:solidFill>
              <a:latin typeface="Content"/>
              <a:ea typeface="Content"/>
              <a:cs typeface="Content"/>
              <a:sym typeface="Content"/>
            </a:endParaRPr>
          </a:p>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So, in order to learn the representation of a word, we will try to learn the context in which a particular word appears and will hope that this word’s vector will be similar to the vector of the context words.</a:t>
            </a:r>
            <a:endParaRPr b="1" i="0" sz="1013" u="none" cap="none" strike="noStrike">
              <a:solidFill>
                <a:srgbClr val="292929"/>
              </a:solidFill>
              <a:latin typeface="Content"/>
              <a:ea typeface="Content"/>
              <a:cs typeface="Content"/>
              <a:sym typeface="Content"/>
            </a:endParaRPr>
          </a:p>
          <a:p>
            <a:pPr indent="0" lvl="0" marL="0" marR="0" rtl="0" algn="l">
              <a:lnSpc>
                <a:spcPct val="100000"/>
              </a:lnSpc>
              <a:spcBef>
                <a:spcPts val="0"/>
              </a:spcBef>
              <a:spcAft>
                <a:spcPts val="0"/>
              </a:spcAft>
              <a:buNone/>
            </a:pPr>
            <a:r>
              <a:t/>
            </a:r>
            <a:endParaRPr b="1" i="0" sz="1013" u="none" cap="none" strike="noStrike">
              <a:solidFill>
                <a:srgbClr val="292929"/>
              </a:solidFill>
              <a:latin typeface="Content"/>
              <a:ea typeface="Content"/>
              <a:cs typeface="Content"/>
              <a:sym typeface="Content"/>
            </a:endParaRPr>
          </a:p>
          <a:p>
            <a:pPr indent="0" lvl="0" marL="0" marR="0" rtl="0" algn="l">
              <a:lnSpc>
                <a:spcPct val="100000"/>
              </a:lnSpc>
              <a:spcBef>
                <a:spcPts val="0"/>
              </a:spcBef>
              <a:spcAft>
                <a:spcPts val="0"/>
              </a:spcAft>
              <a:buNone/>
            </a:pPr>
            <a:r>
              <a:rPr b="1" i="0" lang="en" sz="1013" u="none" cap="none" strike="noStrike">
                <a:solidFill>
                  <a:srgbClr val="292929"/>
                </a:solidFill>
                <a:latin typeface="Content"/>
                <a:ea typeface="Content"/>
                <a:cs typeface="Content"/>
                <a:sym typeface="Content"/>
              </a:rPr>
              <a:t>Skip-gram Algorithm</a:t>
            </a:r>
            <a:endParaRPr/>
          </a:p>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The main idea behind the algorithm is that first, we will randomly initialize the vector for each word in the vocabulary.</a:t>
            </a:r>
            <a:endParaRPr/>
          </a:p>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After that, we will go through each position </a:t>
            </a:r>
            <a:r>
              <a:rPr b="1" i="1" lang="en" sz="1013" u="none" cap="none" strike="noStrike">
                <a:solidFill>
                  <a:srgbClr val="292929"/>
                </a:solidFill>
                <a:latin typeface="Content"/>
                <a:ea typeface="Content"/>
                <a:cs typeface="Content"/>
                <a:sym typeface="Content"/>
              </a:rPr>
              <a:t>t </a:t>
            </a:r>
            <a:r>
              <a:rPr b="0" i="0" lang="en" sz="1013" u="none" cap="none" strike="noStrike">
                <a:solidFill>
                  <a:srgbClr val="292929"/>
                </a:solidFill>
                <a:latin typeface="Content"/>
                <a:ea typeface="Content"/>
                <a:cs typeface="Content"/>
                <a:sym typeface="Content"/>
              </a:rPr>
              <a:t>and we will define the center word at that position as </a:t>
            </a:r>
            <a:r>
              <a:rPr b="1" i="1" lang="en" sz="1013" u="none" cap="none" strike="noStrike">
                <a:solidFill>
                  <a:srgbClr val="292929"/>
                </a:solidFill>
                <a:latin typeface="Content"/>
                <a:ea typeface="Content"/>
                <a:cs typeface="Content"/>
                <a:sym typeface="Content"/>
              </a:rPr>
              <a:t>c</a:t>
            </a:r>
            <a:r>
              <a:rPr b="0" i="0" lang="en" sz="1013" u="none" cap="none" strike="noStrike">
                <a:solidFill>
                  <a:srgbClr val="292929"/>
                </a:solidFill>
                <a:latin typeface="Content"/>
                <a:ea typeface="Content"/>
                <a:cs typeface="Content"/>
                <a:sym typeface="Content"/>
              </a:rPr>
              <a:t> and its context word as </a:t>
            </a:r>
            <a:r>
              <a:rPr b="1" i="1" lang="en" sz="1013" u="none" cap="none" strike="noStrike">
                <a:solidFill>
                  <a:srgbClr val="292929"/>
                </a:solidFill>
                <a:latin typeface="Content"/>
                <a:ea typeface="Content"/>
                <a:cs typeface="Content"/>
                <a:sym typeface="Content"/>
              </a:rPr>
              <a:t>o</a:t>
            </a:r>
            <a:r>
              <a:rPr b="0" i="0" lang="en" sz="1013" u="none" cap="none" strike="noStrike">
                <a:solidFill>
                  <a:srgbClr val="292929"/>
                </a:solidFill>
                <a:latin typeface="Content"/>
                <a:ea typeface="Content"/>
                <a:cs typeface="Content"/>
                <a:sym typeface="Content"/>
              </a:rPr>
              <a:t>. To identify the context words, we will define a window of size </a:t>
            </a:r>
            <a:r>
              <a:rPr b="1" i="1" lang="en" sz="1013" u="none" cap="none" strike="noStrike">
                <a:solidFill>
                  <a:srgbClr val="292929"/>
                </a:solidFill>
                <a:latin typeface="Content"/>
                <a:ea typeface="Content"/>
                <a:cs typeface="Content"/>
                <a:sym typeface="Content"/>
              </a:rPr>
              <a:t>m</a:t>
            </a:r>
            <a:r>
              <a:rPr b="0" i="0" lang="en" sz="1013" u="none" cap="none" strike="noStrike">
                <a:solidFill>
                  <a:srgbClr val="292929"/>
                </a:solidFill>
                <a:latin typeface="Content"/>
                <a:ea typeface="Content"/>
                <a:cs typeface="Content"/>
                <a:sym typeface="Content"/>
              </a:rPr>
              <a:t> which means our model will look at words in position </a:t>
            </a:r>
            <a:r>
              <a:rPr b="1" i="1" lang="en" sz="1013" u="none" cap="none" strike="noStrike">
                <a:solidFill>
                  <a:srgbClr val="292929"/>
                </a:solidFill>
                <a:latin typeface="Content"/>
                <a:ea typeface="Content"/>
                <a:cs typeface="Content"/>
                <a:sym typeface="Content"/>
              </a:rPr>
              <a:t>t-m to t+m </a:t>
            </a:r>
            <a:r>
              <a:rPr b="0" i="0" lang="en" sz="1013" u="none" cap="none" strike="noStrike">
                <a:solidFill>
                  <a:srgbClr val="292929"/>
                </a:solidFill>
                <a:latin typeface="Content"/>
                <a:ea typeface="Content"/>
                <a:cs typeface="Content"/>
                <a:sym typeface="Content"/>
              </a:rPr>
              <a:t>as the context.</a:t>
            </a:r>
            <a:endParaRPr/>
          </a:p>
        </p:txBody>
      </p:sp>
      <p:pic>
        <p:nvPicPr>
          <p:cNvPr descr="Image for post" id="295" name="Google Shape;295;p46"/>
          <p:cNvPicPr preferRelativeResize="0"/>
          <p:nvPr/>
        </p:nvPicPr>
        <p:blipFill rotWithShape="1">
          <a:blip r:embed="rId3">
            <a:alphaModFix/>
          </a:blip>
          <a:srcRect b="0" l="0" r="0" t="0"/>
          <a:stretch/>
        </p:blipFill>
        <p:spPr>
          <a:xfrm>
            <a:off x="2183075" y="2893323"/>
            <a:ext cx="4457700" cy="16073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nvSpPr>
        <p:spPr>
          <a:xfrm>
            <a:off x="1546379" y="390803"/>
            <a:ext cx="6217143" cy="559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Once we have all the context words at position t, we will try to maximize the likelihood of the context words given the center word, i.e. we will calculate the probability of our model predicting the context words given the center word and we will try to maximize that probability. This likelihood can be represented using this formula:</a:t>
            </a:r>
            <a:endParaRPr b="0" i="0" sz="1013" u="none" cap="none" strike="noStrike">
              <a:solidFill>
                <a:schemeClr val="dk1"/>
              </a:solidFill>
              <a:latin typeface="Calibri"/>
              <a:ea typeface="Calibri"/>
              <a:cs typeface="Calibri"/>
              <a:sym typeface="Calibri"/>
            </a:endParaRPr>
          </a:p>
        </p:txBody>
      </p:sp>
      <p:pic>
        <p:nvPicPr>
          <p:cNvPr descr="Image for post" id="301" name="Google Shape;301;p47"/>
          <p:cNvPicPr preferRelativeResize="0"/>
          <p:nvPr/>
        </p:nvPicPr>
        <p:blipFill rotWithShape="1">
          <a:blip r:embed="rId3">
            <a:alphaModFix/>
          </a:blip>
          <a:srcRect b="0" l="0" r="0" t="0"/>
          <a:stretch/>
        </p:blipFill>
        <p:spPr>
          <a:xfrm>
            <a:off x="3335784" y="1465267"/>
            <a:ext cx="2286000" cy="721519"/>
          </a:xfrm>
          <a:prstGeom prst="rect">
            <a:avLst/>
          </a:prstGeom>
          <a:noFill/>
          <a:ln>
            <a:noFill/>
          </a:ln>
        </p:spPr>
      </p:pic>
      <p:sp>
        <p:nvSpPr>
          <p:cNvPr id="302" name="Google Shape;302;p47"/>
          <p:cNvSpPr txBox="1"/>
          <p:nvPr/>
        </p:nvSpPr>
        <p:spPr>
          <a:xfrm>
            <a:off x="1546380" y="2121627"/>
            <a:ext cx="5664508" cy="5599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To put this equation in a form such that it is easy to take derivatives and make it a minimization problem, we will just take the log of the equation and multiply it by -1 to calculate the -ve log-likelihood.</a:t>
            </a:r>
            <a:endParaRPr/>
          </a:p>
          <a:p>
            <a:pPr indent="0" lvl="0" marL="0" marR="0" rtl="0" algn="l">
              <a:lnSpc>
                <a:spcPct val="100000"/>
              </a:lnSpc>
              <a:spcBef>
                <a:spcPts val="0"/>
              </a:spcBef>
              <a:spcAft>
                <a:spcPts val="0"/>
              </a:spcAft>
              <a:buNone/>
            </a:pPr>
            <a:r>
              <a:rPr b="0" i="0" lang="en" sz="1013" u="none" cap="none" strike="noStrike">
                <a:solidFill>
                  <a:srgbClr val="292929"/>
                </a:solidFill>
                <a:latin typeface="Content"/>
                <a:ea typeface="Content"/>
                <a:cs typeface="Content"/>
                <a:sym typeface="Content"/>
              </a:rPr>
              <a:t>Note that, now multiplication will turn to summation as we have taken the log</a:t>
            </a:r>
            <a:endParaRPr/>
          </a:p>
        </p:txBody>
      </p:sp>
      <p:pic>
        <p:nvPicPr>
          <p:cNvPr descr="Image for post" id="303" name="Google Shape;303;p47"/>
          <p:cNvPicPr preferRelativeResize="0"/>
          <p:nvPr/>
        </p:nvPicPr>
        <p:blipFill rotWithShape="1">
          <a:blip r:embed="rId4">
            <a:alphaModFix/>
          </a:blip>
          <a:srcRect b="0" l="0" r="0" t="0"/>
          <a:stretch/>
        </p:blipFill>
        <p:spPr>
          <a:xfrm>
            <a:off x="2426101" y="3368243"/>
            <a:ext cx="4457700" cy="85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